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sldIdLst>
    <p:sldId id="256" r:id="rId2"/>
    <p:sldId id="264" r:id="rId3"/>
    <p:sldId id="258" r:id="rId4"/>
    <p:sldId id="259" r:id="rId5"/>
    <p:sldId id="260" r:id="rId6"/>
    <p:sldId id="261" r:id="rId7"/>
    <p:sldId id="262" r:id="rId8"/>
    <p:sldId id="265" r:id="rId9"/>
    <p:sldId id="266" r:id="rId10"/>
    <p:sldId id="267" r:id="rId11"/>
    <p:sldId id="268"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C9D113-E33E-4DCB-95AC-29030D8D0E9A}" type="datetimeFigureOut">
              <a:rPr lang="el-GR" smtClean="0"/>
              <a:pPr/>
              <a:t>23/12/2021</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1C7A11-3EDB-4C25-BD5C-8D6D02365B52}"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9" name="8 - Υπότιτλος"/>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Κάντε κλικ για να επεξεργαστείτε τον υπότιτλο του υποδείγματος</a:t>
            </a:r>
            <a:endParaRPr kumimoji="0" lang="en-US"/>
          </a:p>
        </p:txBody>
      </p:sp>
      <p:sp>
        <p:nvSpPr>
          <p:cNvPr id="28" name="27 - Τίτλος"/>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l-GR"/>
              <a:t>Kλικ για επεξεργασία του τίτλου</a:t>
            </a:r>
            <a:endParaRPr kumimoji="0" lang="en-US"/>
          </a:p>
        </p:txBody>
      </p:sp>
      <p:cxnSp>
        <p:nvCxnSpPr>
          <p:cNvPr id="8" name="7 - Ευθεία γραμμή σύνδεσης"/>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 Ευθεία γραμμή σύνδεσης"/>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 Έλλειψη"/>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 Θέση ημερομηνίας"/>
          <p:cNvSpPr>
            <a:spLocks noGrp="1"/>
          </p:cNvSpPr>
          <p:nvPr>
            <p:ph type="dt" sz="half" idx="10"/>
          </p:nvPr>
        </p:nvSpPr>
        <p:spPr/>
        <p:txBody>
          <a:bodyPr/>
          <a:lstStyle/>
          <a:p>
            <a:fld id="{2342CEA3-3058-4D43-AE35-B3DA76CB4003}" type="datetimeFigureOut">
              <a:rPr lang="el-GR" smtClean="0"/>
              <a:pPr/>
              <a:t>23/12/2021</a:t>
            </a:fld>
            <a:endParaRPr lang="el-GR"/>
          </a:p>
        </p:txBody>
      </p:sp>
      <p:sp>
        <p:nvSpPr>
          <p:cNvPr id="16" name="15 - Θέση αριθμού διαφάνειας"/>
          <p:cNvSpPr>
            <a:spLocks noGrp="1"/>
          </p:cNvSpPr>
          <p:nvPr>
            <p:ph type="sldNum" sz="quarter" idx="11"/>
          </p:nvPr>
        </p:nvSpPr>
        <p:spPr/>
        <p:txBody>
          <a:bodyPr/>
          <a:lstStyle/>
          <a:p>
            <a:fld id="{D3F1D1C4-C2D9-4231-9FB2-B2D9D97AA41D}" type="slidenum">
              <a:rPr lang="el-GR" smtClean="0"/>
              <a:pPr/>
              <a:t>‹#›</a:t>
            </a:fld>
            <a:endParaRPr lang="el-GR"/>
          </a:p>
        </p:txBody>
      </p:sp>
      <p:sp>
        <p:nvSpPr>
          <p:cNvPr id="17" name="16 - Θέση υποσέλιδου"/>
          <p:cNvSpPr>
            <a:spLocks noGrp="1"/>
          </p:cNvSpPr>
          <p:nvPr>
            <p:ph type="ftr" sz="quarter" idx="12"/>
          </p:nvPr>
        </p:nvSpPr>
        <p:spPr/>
        <p:txBody>
          <a:bodyPr/>
          <a:lstStyle/>
          <a:p>
            <a:endParaRPr lang="el-GR"/>
          </a:p>
        </p:txBody>
      </p:sp>
    </p:spTree>
  </p:cSld>
  <p:clrMapOvr>
    <a:masterClrMapping/>
  </p:clrMapOvr>
  <p:transition>
    <p:wheel spokes="8"/>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23/12/2021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p:wheel spokes="8"/>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23/12/2021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p:wheel spokes="8"/>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9" name="8 - Θέση περιεχομένου"/>
          <p:cNvSpPr>
            <a:spLocks noGrp="1"/>
          </p:cNvSpPr>
          <p:nvPr>
            <p:ph idx="1"/>
          </p:nvPr>
        </p:nvSpPr>
        <p:spPr>
          <a:xfrm>
            <a:off x="457200" y="1524000"/>
            <a:ext cx="8229600" cy="45720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4" name="13 - Θέση ημερομηνίας"/>
          <p:cNvSpPr>
            <a:spLocks noGrp="1"/>
          </p:cNvSpPr>
          <p:nvPr>
            <p:ph type="dt" sz="half" idx="14"/>
          </p:nvPr>
        </p:nvSpPr>
        <p:spPr/>
        <p:txBody>
          <a:bodyPr/>
          <a:lstStyle/>
          <a:p>
            <a:fld id="{2342CEA3-3058-4D43-AE35-B3DA76CB4003}" type="datetimeFigureOut">
              <a:rPr lang="el-GR" smtClean="0"/>
              <a:pPr/>
              <a:t>23/12/2021</a:t>
            </a:fld>
            <a:endParaRPr lang="el-GR"/>
          </a:p>
        </p:txBody>
      </p:sp>
      <p:sp>
        <p:nvSpPr>
          <p:cNvPr id="15" name="14 - Θέση αριθμού διαφάνειας"/>
          <p:cNvSpPr>
            <a:spLocks noGrp="1"/>
          </p:cNvSpPr>
          <p:nvPr>
            <p:ph type="sldNum" sz="quarter" idx="15"/>
          </p:nvPr>
        </p:nvSpPr>
        <p:spPr/>
        <p:txBody>
          <a:bodyPr/>
          <a:lstStyle>
            <a:lvl1pPr algn="ctr">
              <a:defRPr/>
            </a:lvl1pPr>
          </a:lstStyle>
          <a:p>
            <a:fld id="{D3F1D1C4-C2D9-4231-9FB2-B2D9D97AA41D}" type="slidenum">
              <a:rPr lang="el-GR" smtClean="0"/>
              <a:pPr/>
              <a:t>‹#›</a:t>
            </a:fld>
            <a:endParaRPr lang="el-GR"/>
          </a:p>
        </p:txBody>
      </p:sp>
      <p:sp>
        <p:nvSpPr>
          <p:cNvPr id="16" name="15 - Θέση υποσέλιδου"/>
          <p:cNvSpPr>
            <a:spLocks noGrp="1"/>
          </p:cNvSpPr>
          <p:nvPr>
            <p:ph type="ftr" sz="quarter" idx="16"/>
          </p:nvPr>
        </p:nvSpPr>
        <p:spPr/>
        <p:txBody>
          <a:bodyPr/>
          <a:lstStyle/>
          <a:p>
            <a:endParaRPr lang="el-GR"/>
          </a:p>
        </p:txBody>
      </p:sp>
      <p:sp>
        <p:nvSpPr>
          <p:cNvPr id="17" name="16 - Τίτλος"/>
          <p:cNvSpPr>
            <a:spLocks noGrp="1"/>
          </p:cNvSpPr>
          <p:nvPr>
            <p:ph type="title"/>
          </p:nvPr>
        </p:nvSpPr>
        <p:spPr/>
        <p:txBody>
          <a:bodyPr rtlCol="0" anchor="b" anchorCtr="0"/>
          <a:lstStyle/>
          <a:p>
            <a:r>
              <a:rPr kumimoji="0" lang="el-GR"/>
              <a:t>Kλικ για επεξεργασία του τίτλου</a:t>
            </a:r>
            <a:endParaRPr kumimoji="0" lang="en-US"/>
          </a:p>
        </p:txBody>
      </p:sp>
    </p:spTree>
  </p:cSld>
  <p:clrMapOvr>
    <a:masterClrMapping/>
  </p:clrMapOvr>
  <p:transition>
    <p:wheel spokes="8"/>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4" name="3 - Θέση ημερομηνίας"/>
          <p:cNvSpPr>
            <a:spLocks noGrp="1"/>
          </p:cNvSpPr>
          <p:nvPr>
            <p:ph type="dt" sz="half" idx="10"/>
          </p:nvPr>
        </p:nvSpPr>
        <p:spPr/>
        <p:txBody>
          <a:bodyPr/>
          <a:lstStyle/>
          <a:p>
            <a:fld id="{2342CEA3-3058-4D43-AE35-B3DA76CB4003}" type="datetimeFigureOut">
              <a:rPr lang="el-GR" smtClean="0"/>
              <a:pPr/>
              <a:t>23/12/2021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2" name="1 - Τίτλος"/>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Kλικ για επεξεργασία των στυλ του υποδείγματος</a:t>
            </a:r>
          </a:p>
        </p:txBody>
      </p:sp>
      <p:cxnSp>
        <p:nvCxnSpPr>
          <p:cNvPr id="7" name="6 - Ευθεία γραμμή σύνδεσης"/>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wheel spokes="8"/>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4 - Θέση ημερομηνίας"/>
          <p:cNvSpPr>
            <a:spLocks noGrp="1"/>
          </p:cNvSpPr>
          <p:nvPr>
            <p:ph type="dt" sz="half" idx="10"/>
          </p:nvPr>
        </p:nvSpPr>
        <p:spPr/>
        <p:txBody>
          <a:bodyPr/>
          <a:lstStyle/>
          <a:p>
            <a:fld id="{2342CEA3-3058-4D43-AE35-B3DA76CB4003}" type="datetimeFigureOut">
              <a:rPr lang="el-GR" smtClean="0"/>
              <a:pPr/>
              <a:t>23/12/2021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11" name="10 - Θέση περιεχομένου"/>
          <p:cNvSpPr>
            <a:spLocks noGrp="1"/>
          </p:cNvSpPr>
          <p:nvPr>
            <p:ph sz="half" idx="1"/>
          </p:nvPr>
        </p:nvSpPr>
        <p:spPr>
          <a:xfrm>
            <a:off x="457200" y="1524000"/>
            <a:ext cx="4059936" cy="45720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3" name="12 - Θέση περιεχομένου"/>
          <p:cNvSpPr>
            <a:spLocks noGrp="1"/>
          </p:cNvSpPr>
          <p:nvPr>
            <p:ph sz="half" idx="2"/>
          </p:nvPr>
        </p:nvSpPr>
        <p:spPr>
          <a:xfrm>
            <a:off x="4648200" y="1524000"/>
            <a:ext cx="4059936" cy="45720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Tree>
  </p:cSld>
  <p:clrMapOvr>
    <a:masterClrMapping/>
  </p:clrMapOvr>
  <p:transition>
    <p:wheel spokes="8"/>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8" name="7 - Θέση υποσέλιδου"/>
          <p:cNvSpPr>
            <a:spLocks noGrp="1"/>
          </p:cNvSpPr>
          <p:nvPr>
            <p:ph type="ftr" sz="quarter" idx="11"/>
          </p:nvPr>
        </p:nvSpPr>
        <p:spPr/>
        <p:txBody>
          <a:bodyPr/>
          <a:lstStyle/>
          <a:p>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23/12/2021</a:t>
            </a:fld>
            <a:endParaRPr lang="el-GR"/>
          </a:p>
        </p:txBody>
      </p:sp>
      <p:sp>
        <p:nvSpPr>
          <p:cNvPr id="3" name="2 - Θέση κειμένου"/>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32" name="31 - Θέση περιεχομένου"/>
          <p:cNvSpPr>
            <a:spLocks noGrp="1"/>
          </p:cNvSpPr>
          <p:nvPr>
            <p:ph sz="half" idx="2"/>
          </p:nvPr>
        </p:nvSpPr>
        <p:spPr>
          <a:xfrm>
            <a:off x="457200" y="2201896"/>
            <a:ext cx="4038600" cy="3913632"/>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34" name="33 - Θέση περιεχομένου"/>
          <p:cNvSpPr>
            <a:spLocks noGrp="1"/>
          </p:cNvSpPr>
          <p:nvPr>
            <p:ph sz="quarter" idx="4"/>
          </p:nvPr>
        </p:nvSpPr>
        <p:spPr>
          <a:xfrm>
            <a:off x="4649788" y="2201896"/>
            <a:ext cx="4038600" cy="3913632"/>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2" name="1 - Τίτλος"/>
          <p:cNvSpPr>
            <a:spLocks noGrp="1"/>
          </p:cNvSpPr>
          <p:nvPr>
            <p:ph type="title"/>
          </p:nvPr>
        </p:nvSpPr>
        <p:spPr>
          <a:xfrm>
            <a:off x="457200" y="155448"/>
            <a:ext cx="8229600" cy="1143000"/>
          </a:xfrm>
        </p:spPr>
        <p:txBody>
          <a:bodyPr anchor="b" anchorCtr="0"/>
          <a:lstStyle>
            <a:lvl1pPr>
              <a:defRPr/>
            </a:lvl1pPr>
          </a:lstStyle>
          <a:p>
            <a:r>
              <a:rPr kumimoji="0" lang="el-GR"/>
              <a:t>Kλικ για επεξεργασία του τίτλου</a:t>
            </a:r>
            <a:endParaRPr kumimoji="0" lang="en-US"/>
          </a:p>
        </p:txBody>
      </p:sp>
      <p:sp>
        <p:nvSpPr>
          <p:cNvPr id="12" name="11 - Θέση κειμένου"/>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cxnSp>
        <p:nvCxnSpPr>
          <p:cNvPr id="10" name="9 - Ευθεία γραμμή σύνδεσης"/>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 Ευθεία γραμμή σύνδεσης"/>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wheel spokes="8"/>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2342CEA3-3058-4D43-AE35-B3DA76CB4003}" type="datetimeFigureOut">
              <a:rPr lang="el-GR" smtClean="0"/>
              <a:pPr/>
              <a:t>23/12/2021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Tree>
  </p:cSld>
  <p:clrMapOvr>
    <a:masterClrMapping/>
  </p:clrMapOvr>
  <p:transition>
    <p:wheel spokes="8"/>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23/12/2021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p:wheel spokes="8"/>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9" name="28 - Θέση περιεχομένου"/>
          <p:cNvSpPr>
            <a:spLocks noGrp="1"/>
          </p:cNvSpPr>
          <p:nvPr>
            <p:ph sz="quarter" idx="1"/>
          </p:nvPr>
        </p:nvSpPr>
        <p:spPr>
          <a:xfrm>
            <a:off x="457200" y="457200"/>
            <a:ext cx="6248400" cy="57150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3" name="2 - Θέση κειμένου"/>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l-GR"/>
              <a:t>Kλικ για επεξεργασία των στυλ του υποδείγματος</a:t>
            </a:r>
          </a:p>
        </p:txBody>
      </p:sp>
      <p:sp>
        <p:nvSpPr>
          <p:cNvPr id="31" name="30 - Τίτλος"/>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a:t>Kλικ για επεξεργασία του τίτλου</a:t>
            </a:r>
            <a:endParaRPr kumimoji="0" lang="en-US"/>
          </a:p>
        </p:txBody>
      </p:sp>
      <p:sp>
        <p:nvSpPr>
          <p:cNvPr id="8" name="7 - Θέση ημερομηνίας"/>
          <p:cNvSpPr>
            <a:spLocks noGrp="1"/>
          </p:cNvSpPr>
          <p:nvPr>
            <p:ph type="dt" sz="half" idx="14"/>
          </p:nvPr>
        </p:nvSpPr>
        <p:spPr/>
        <p:txBody>
          <a:bodyPr/>
          <a:lstStyle/>
          <a:p>
            <a:fld id="{2342CEA3-3058-4D43-AE35-B3DA76CB4003}" type="datetimeFigureOut">
              <a:rPr lang="el-GR" smtClean="0"/>
              <a:pPr/>
              <a:t>23/12/2021</a:t>
            </a:fld>
            <a:endParaRPr lang="el-GR"/>
          </a:p>
        </p:txBody>
      </p:sp>
      <p:sp>
        <p:nvSpPr>
          <p:cNvPr id="9" name="8 - Θέση αριθμού διαφάνειας"/>
          <p:cNvSpPr>
            <a:spLocks noGrp="1"/>
          </p:cNvSpPr>
          <p:nvPr>
            <p:ph type="sldNum" sz="quarter" idx="15"/>
          </p:nvPr>
        </p:nvSpPr>
        <p:spPr/>
        <p:txBody>
          <a:bodyPr/>
          <a:lstStyle/>
          <a:p>
            <a:fld id="{D3F1D1C4-C2D9-4231-9FB2-B2D9D97AA41D}" type="slidenum">
              <a:rPr lang="el-GR" smtClean="0"/>
              <a:pPr/>
              <a:t>‹#›</a:t>
            </a:fld>
            <a:endParaRPr lang="el-GR"/>
          </a:p>
        </p:txBody>
      </p:sp>
      <p:sp>
        <p:nvSpPr>
          <p:cNvPr id="10" name="9 - Θέση υποσέλιδου"/>
          <p:cNvSpPr>
            <a:spLocks noGrp="1"/>
          </p:cNvSpPr>
          <p:nvPr>
            <p:ph type="ftr" sz="quarter" idx="16"/>
          </p:nvPr>
        </p:nvSpPr>
        <p:spPr/>
        <p:txBody>
          <a:bodyPr/>
          <a:lstStyle/>
          <a:p>
            <a:endParaRPr lang="el-GR"/>
          </a:p>
        </p:txBody>
      </p:sp>
    </p:spTree>
  </p:cSld>
  <p:clrMapOvr>
    <a:masterClrMapping/>
  </p:clrMapOvr>
  <p:transition>
    <p:wheel spokes="8"/>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a:t>Kλικ για επεξεργασία του τίτλου</a:t>
            </a:r>
            <a:endParaRPr kumimoji="0" lang="en-US"/>
          </a:p>
        </p:txBody>
      </p:sp>
      <p:sp>
        <p:nvSpPr>
          <p:cNvPr id="3" name="2 - Θέση εικόνας"/>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l-GR"/>
              <a:t>Κάντε κλικ στο εικονίδιο για να προσθέσετε μια εικόνα</a:t>
            </a:r>
            <a:endParaRPr kumimoji="0" lang="en-US"/>
          </a:p>
        </p:txBody>
      </p:sp>
      <p:sp>
        <p:nvSpPr>
          <p:cNvPr id="4" name="3 - Θέση κειμένου"/>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l-GR"/>
              <a:t>Kλικ για επεξεργασία των στυλ του υποδείγματος</a:t>
            </a:r>
          </a:p>
        </p:txBody>
      </p:sp>
      <p:sp>
        <p:nvSpPr>
          <p:cNvPr id="8" name="7 - Θέση ημερομηνίας"/>
          <p:cNvSpPr>
            <a:spLocks noGrp="1"/>
          </p:cNvSpPr>
          <p:nvPr>
            <p:ph type="dt" sz="half" idx="10"/>
          </p:nvPr>
        </p:nvSpPr>
        <p:spPr/>
        <p:txBody>
          <a:bodyPr/>
          <a:lstStyle/>
          <a:p>
            <a:fld id="{2342CEA3-3058-4D43-AE35-B3DA76CB4003}" type="datetimeFigureOut">
              <a:rPr lang="el-GR" smtClean="0"/>
              <a:pPr/>
              <a:t>23/12/2021</a:t>
            </a:fld>
            <a:endParaRPr lang="el-GR"/>
          </a:p>
        </p:txBody>
      </p:sp>
      <p:sp>
        <p:nvSpPr>
          <p:cNvPr id="9" name="8 - Θέση αριθμού διαφάνειας"/>
          <p:cNvSpPr>
            <a:spLocks noGrp="1"/>
          </p:cNvSpPr>
          <p:nvPr>
            <p:ph type="sldNum" sz="quarter" idx="11"/>
          </p:nvPr>
        </p:nvSpPr>
        <p:spPr/>
        <p:txBody>
          <a:bodyPr/>
          <a:lstStyle/>
          <a:p>
            <a:fld id="{D3F1D1C4-C2D9-4231-9FB2-B2D9D97AA41D}" type="slidenum">
              <a:rPr lang="el-GR" smtClean="0"/>
              <a:pPr/>
              <a:t>‹#›</a:t>
            </a:fld>
            <a:endParaRPr lang="el-GR"/>
          </a:p>
        </p:txBody>
      </p:sp>
      <p:sp>
        <p:nvSpPr>
          <p:cNvPr id="10" name="9 - Θέση υποσέλιδου"/>
          <p:cNvSpPr>
            <a:spLocks noGrp="1"/>
          </p:cNvSpPr>
          <p:nvPr>
            <p:ph type="ftr" sz="quarter" idx="12"/>
          </p:nvPr>
        </p:nvSpPr>
        <p:spPr/>
        <p:txBody>
          <a:bodyPr/>
          <a:lstStyle/>
          <a:p>
            <a:endParaRPr lang="el-GR"/>
          </a:p>
        </p:txBody>
      </p:sp>
    </p:spTree>
  </p:cSld>
  <p:clrMapOvr>
    <a:masterClrMapping/>
  </p:clrMapOvr>
  <p:transition>
    <p:wheel spokes="8"/>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 Θέση κειμένου"/>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24" name="23 - Θέση ημερομηνίας"/>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2342CEA3-3058-4D43-AE35-B3DA76CB4003}" type="datetimeFigureOut">
              <a:rPr lang="el-GR" smtClean="0"/>
              <a:pPr/>
              <a:t>23/12/2021</a:t>
            </a:fld>
            <a:endParaRPr lang="el-GR"/>
          </a:p>
        </p:txBody>
      </p:sp>
      <p:sp>
        <p:nvSpPr>
          <p:cNvPr id="10" name="9 - Θέση υποσέλιδου"/>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l-GR"/>
          </a:p>
        </p:txBody>
      </p:sp>
      <p:sp>
        <p:nvSpPr>
          <p:cNvPr id="22" name="21 - Θέση αριθμού διαφάνειας"/>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3F1D1C4-C2D9-4231-9FB2-B2D9D97AA41D}" type="slidenum">
              <a:rPr lang="el-GR" smtClean="0"/>
              <a:pPr/>
              <a:t>‹#›</a:t>
            </a:fld>
            <a:endParaRPr lang="el-GR"/>
          </a:p>
        </p:txBody>
      </p:sp>
      <p:sp>
        <p:nvSpPr>
          <p:cNvPr id="5" name="4 - Θέση τίτλου"/>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l-GR"/>
              <a:t>Kλικ για επεξεργασία του τίτλου</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8"/>
  </p:transition>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el.wikipedia.org/wiki/%CE%94%CF%89%CE%B4%CE%B5%CE%BA%CE%B1%CE%AE%CE%BC%CE%B5%CF%81%CE%BF" TargetMode="Externa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1331640" y="3717032"/>
            <a:ext cx="6400800" cy="2137792"/>
          </a:xfrm>
        </p:spPr>
        <p:txBody>
          <a:bodyPr>
            <a:normAutofit fontScale="25000" lnSpcReduction="20000"/>
          </a:bodyPr>
          <a:lstStyle/>
          <a:p>
            <a:r>
              <a:rPr lang="el-GR" sz="12000" b="1" dirty="0"/>
              <a:t>Η Ελληνική Παράδοση είναι γεμάτοι με έθιμα, μύθους, θρύλους και λαϊκές δοξασίες που συνοδεύουν τις γιορτινές μέρες των Χριστουγέννων και της Πρωτοχρονιάς. Μία από αυτές είναι και οι καλικάντζαροι.</a:t>
            </a:r>
          </a:p>
          <a:p>
            <a:endParaRPr lang="el-GR" b="1" dirty="0"/>
          </a:p>
        </p:txBody>
      </p:sp>
      <p:sp>
        <p:nvSpPr>
          <p:cNvPr id="2" name="1 - Τίτλος"/>
          <p:cNvSpPr>
            <a:spLocks noGrp="1"/>
          </p:cNvSpPr>
          <p:nvPr>
            <p:ph type="ctrTitle"/>
          </p:nvPr>
        </p:nvSpPr>
        <p:spPr>
          <a:xfrm>
            <a:off x="683568" y="908720"/>
            <a:ext cx="7772400" cy="1910402"/>
          </a:xfrm>
        </p:spPr>
        <p:txBody>
          <a:bodyPr/>
          <a:lstStyle/>
          <a:p>
            <a:r>
              <a:rPr lang="el-GR" b="1" dirty="0"/>
              <a:t>ΚΑΛΙΚΑΝΤΖΑΡΟΙ</a:t>
            </a:r>
            <a:endParaRPr lang="el-GR" dirty="0"/>
          </a:p>
        </p:txBody>
      </p:sp>
    </p:spTree>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56050806-6400-4235-848F-4A3819508CD4}"/>
              </a:ext>
            </a:extLst>
          </p:cNvPr>
          <p:cNvSpPr>
            <a:spLocks noGrp="1"/>
          </p:cNvSpPr>
          <p:nvPr>
            <p:ph type="title"/>
          </p:nvPr>
        </p:nvSpPr>
        <p:spPr>
          <a:xfrm>
            <a:off x="457200" y="692696"/>
            <a:ext cx="8229600" cy="3456383"/>
          </a:xfrm>
        </p:spPr>
        <p:txBody>
          <a:bodyPr>
            <a:noAutofit/>
          </a:bodyPr>
          <a:lstStyle/>
          <a:p>
            <a:pPr algn="ctr">
              <a:lnSpc>
                <a:spcPct val="107000"/>
              </a:lnSpc>
              <a:spcAft>
                <a:spcPts val="800"/>
              </a:spcAft>
            </a:pPr>
            <a:r>
              <a:rPr lang="el-GR" sz="3000" b="1" spc="100" dirty="0">
                <a:solidFill>
                  <a:schemeClr val="tx2"/>
                </a:solidFill>
                <a:latin typeface="+mn-lt"/>
                <a:ea typeface="+mn-ea"/>
                <a:cs typeface="+mn-cs"/>
              </a:rPr>
              <a:t>Η ημέρα των Θεοφανίων, όμως, είναι για τους καλικαντζάρους πιο τρομακτική, γι’ αυτό και φεύγουν λέγοντας</a:t>
            </a:r>
            <a:r>
              <a:rPr lang="el-GR" sz="2200" b="1" i="1" spc="100" dirty="0">
                <a:solidFill>
                  <a:schemeClr val="tx2"/>
                </a:solidFill>
                <a:latin typeface="+mn-lt"/>
                <a:ea typeface="+mn-ea"/>
                <a:cs typeface="+mn-cs"/>
              </a:rPr>
              <a:t/>
            </a:r>
            <a:br>
              <a:rPr lang="el-GR" sz="2200" b="1" i="1" spc="100" dirty="0">
                <a:solidFill>
                  <a:schemeClr val="tx2"/>
                </a:solidFill>
                <a:latin typeface="+mn-lt"/>
                <a:ea typeface="+mn-ea"/>
                <a:cs typeface="+mn-cs"/>
              </a:rPr>
            </a:br>
            <a:r>
              <a:rPr lang="el-GR" sz="2300" b="1" i="1" spc="100" dirty="0">
                <a:solidFill>
                  <a:schemeClr val="tx2"/>
                </a:solidFill>
                <a:latin typeface="+mn-lt"/>
                <a:ea typeface="+mn-ea"/>
                <a:cs typeface="+mn-cs"/>
              </a:rPr>
              <a:t/>
            </a:r>
            <a:br>
              <a:rPr lang="el-GR" sz="2300" b="1" i="1" spc="100" dirty="0">
                <a:solidFill>
                  <a:schemeClr val="tx2"/>
                </a:solidFill>
                <a:latin typeface="+mn-lt"/>
                <a:ea typeface="+mn-ea"/>
                <a:cs typeface="+mn-cs"/>
              </a:rPr>
            </a:br>
            <a:r>
              <a:rPr lang="el-GR" sz="2300" b="1" i="1" spc="100" dirty="0">
                <a:solidFill>
                  <a:schemeClr val="accent3">
                    <a:lumMod val="60000"/>
                    <a:lumOff val="40000"/>
                  </a:schemeClr>
                </a:solidFill>
                <a:latin typeface="+mn-lt"/>
                <a:ea typeface="+mn-ea"/>
                <a:cs typeface="+mn-cs"/>
              </a:rPr>
              <a:t>Φεύγετε να φεύγουμε</a:t>
            </a:r>
            <a:br>
              <a:rPr lang="el-GR" sz="2300" b="1" i="1" spc="100" dirty="0">
                <a:solidFill>
                  <a:schemeClr val="accent3">
                    <a:lumMod val="60000"/>
                    <a:lumOff val="40000"/>
                  </a:schemeClr>
                </a:solidFill>
                <a:latin typeface="+mn-lt"/>
                <a:ea typeface="+mn-ea"/>
                <a:cs typeface="+mn-cs"/>
              </a:rPr>
            </a:br>
            <a:r>
              <a:rPr lang="el-GR" sz="2300" b="1" i="1" spc="100" dirty="0">
                <a:solidFill>
                  <a:schemeClr val="accent3">
                    <a:lumMod val="60000"/>
                    <a:lumOff val="40000"/>
                  </a:schemeClr>
                </a:solidFill>
                <a:latin typeface="+mn-lt"/>
                <a:ea typeface="+mn-ea"/>
                <a:cs typeface="+mn-cs"/>
              </a:rPr>
              <a:t> κι έφτασε ο </a:t>
            </a:r>
            <a:r>
              <a:rPr lang="el-GR" sz="2300" b="1" i="1" spc="100" dirty="0" err="1">
                <a:solidFill>
                  <a:schemeClr val="accent3">
                    <a:lumMod val="60000"/>
                    <a:lumOff val="40000"/>
                  </a:schemeClr>
                </a:solidFill>
                <a:latin typeface="+mn-lt"/>
                <a:ea typeface="+mn-ea"/>
                <a:cs typeface="+mn-cs"/>
              </a:rPr>
              <a:t>τουρλόπαπας</a:t>
            </a:r>
            <a:r>
              <a:rPr lang="el-GR" sz="2300" b="1" i="1" spc="100" dirty="0">
                <a:solidFill>
                  <a:schemeClr val="accent3">
                    <a:lumMod val="60000"/>
                    <a:lumOff val="40000"/>
                  </a:schemeClr>
                </a:solidFill>
                <a:latin typeface="+mn-lt"/>
                <a:ea typeface="+mn-ea"/>
                <a:cs typeface="+mn-cs"/>
              </a:rPr>
              <a:t/>
            </a:r>
            <a:br>
              <a:rPr lang="el-GR" sz="2300" b="1" i="1" spc="100" dirty="0">
                <a:solidFill>
                  <a:schemeClr val="accent3">
                    <a:lumMod val="60000"/>
                    <a:lumOff val="40000"/>
                  </a:schemeClr>
                </a:solidFill>
                <a:latin typeface="+mn-lt"/>
                <a:ea typeface="+mn-ea"/>
                <a:cs typeface="+mn-cs"/>
              </a:rPr>
            </a:br>
            <a:r>
              <a:rPr lang="el-GR" sz="2300" b="1" i="1" spc="100" dirty="0">
                <a:solidFill>
                  <a:schemeClr val="accent3">
                    <a:lumMod val="60000"/>
                    <a:lumOff val="40000"/>
                  </a:schemeClr>
                </a:solidFill>
                <a:latin typeface="+mn-lt"/>
                <a:ea typeface="+mn-ea"/>
                <a:cs typeface="+mn-cs"/>
              </a:rPr>
              <a:t>με την αγιαστούρα του </a:t>
            </a:r>
            <a:br>
              <a:rPr lang="el-GR" sz="2300" b="1" i="1" spc="100" dirty="0">
                <a:solidFill>
                  <a:schemeClr val="accent3">
                    <a:lumMod val="60000"/>
                    <a:lumOff val="40000"/>
                  </a:schemeClr>
                </a:solidFill>
                <a:latin typeface="+mn-lt"/>
                <a:ea typeface="+mn-ea"/>
                <a:cs typeface="+mn-cs"/>
              </a:rPr>
            </a:br>
            <a:r>
              <a:rPr lang="el-GR" sz="2300" b="1" i="1" spc="100" dirty="0">
                <a:solidFill>
                  <a:schemeClr val="accent3">
                    <a:lumMod val="60000"/>
                    <a:lumOff val="40000"/>
                  </a:schemeClr>
                </a:solidFill>
                <a:latin typeface="+mn-lt"/>
                <a:ea typeface="+mn-ea"/>
                <a:cs typeface="+mn-cs"/>
              </a:rPr>
              <a:t>και με τη βρεχτούρα του…</a:t>
            </a:r>
            <a:r>
              <a:rPr lang="el-GR" sz="2200" b="1" i="1" spc="100" dirty="0">
                <a:solidFill>
                  <a:schemeClr val="accent3">
                    <a:lumMod val="60000"/>
                    <a:lumOff val="40000"/>
                  </a:schemeClr>
                </a:solidFill>
                <a:latin typeface="+mn-lt"/>
                <a:ea typeface="+mn-ea"/>
                <a:cs typeface="+mn-cs"/>
              </a:rPr>
              <a:t/>
            </a:r>
            <a:br>
              <a:rPr lang="el-GR" sz="2200" b="1" i="1" spc="100" dirty="0">
                <a:solidFill>
                  <a:schemeClr val="accent3">
                    <a:lumMod val="60000"/>
                    <a:lumOff val="40000"/>
                  </a:schemeClr>
                </a:solidFill>
                <a:latin typeface="+mn-lt"/>
                <a:ea typeface="+mn-ea"/>
                <a:cs typeface="+mn-cs"/>
              </a:rPr>
            </a:br>
            <a:endParaRPr lang="el-GR" sz="2200" b="1" i="1" spc="100" dirty="0">
              <a:solidFill>
                <a:schemeClr val="accent3">
                  <a:lumMod val="60000"/>
                  <a:lumOff val="40000"/>
                </a:schemeClr>
              </a:solidFill>
              <a:latin typeface="+mn-lt"/>
              <a:ea typeface="+mn-ea"/>
              <a:cs typeface="+mn-cs"/>
            </a:endParaRPr>
          </a:p>
        </p:txBody>
      </p:sp>
      <p:pic>
        <p:nvPicPr>
          <p:cNvPr id="8" name="Θέση περιεχομένου 7">
            <a:extLst>
              <a:ext uri="{FF2B5EF4-FFF2-40B4-BE49-F238E27FC236}">
                <a16:creationId xmlns="" xmlns:a16="http://schemas.microsoft.com/office/drawing/2014/main" id="{764E927E-8C61-482A-B05C-147278981191}"/>
              </a:ext>
            </a:extLst>
          </p:cNvPr>
          <p:cNvPicPr>
            <a:picLocks noGrp="1" noChangeAspect="1"/>
          </p:cNvPicPr>
          <p:nvPr>
            <p:ph sz="half" idx="2"/>
          </p:nvPr>
        </p:nvPicPr>
        <p:blipFill>
          <a:blip r:embed="rId2" cstate="print">
            <a:extLst>
              <a:ext uri="{28A0092B-C50C-407E-A947-70E740481C1C}">
                <a14:useLocalDpi xmlns="" xmlns:a14="http://schemas.microsoft.com/office/drawing/2010/main" val="0"/>
              </a:ext>
            </a:extLst>
          </a:blip>
          <a:stretch>
            <a:fillRect/>
          </a:stretch>
        </p:blipFill>
        <p:spPr>
          <a:xfrm>
            <a:off x="2468915" y="3887343"/>
            <a:ext cx="4206170" cy="2565993"/>
          </a:xfrm>
        </p:spPr>
      </p:pic>
    </p:spTree>
    <p:extLst>
      <p:ext uri="{BB962C8B-B14F-4D97-AF65-F5344CB8AC3E}">
        <p14:creationId xmlns="" xmlns:p14="http://schemas.microsoft.com/office/powerpoint/2010/main" val="3670311245"/>
      </p:ext>
    </p:extLst>
  </p:cSld>
  <p:clrMapOvr>
    <a:masterClrMapping/>
  </p:clrMapOvr>
  <p:transition spd="slow">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Θέση περιεχομένου 7">
            <a:extLst>
              <a:ext uri="{FF2B5EF4-FFF2-40B4-BE49-F238E27FC236}">
                <a16:creationId xmlns="" xmlns:a16="http://schemas.microsoft.com/office/drawing/2014/main" id="{9AD3DB4C-8A6B-4627-BB51-D9207927F552}"/>
              </a:ext>
            </a:extLst>
          </p:cNvPr>
          <p:cNvSpPr>
            <a:spLocks noGrp="1"/>
          </p:cNvSpPr>
          <p:nvPr>
            <p:ph idx="1"/>
          </p:nvPr>
        </p:nvSpPr>
        <p:spPr>
          <a:xfrm>
            <a:off x="457200" y="476672"/>
            <a:ext cx="8229600" cy="2016224"/>
          </a:xfrm>
        </p:spPr>
        <p:txBody>
          <a:bodyPr>
            <a:normAutofit lnSpcReduction="10000"/>
          </a:bodyPr>
          <a:lstStyle/>
          <a:p>
            <a:pPr marL="0" indent="0" algn="ctr">
              <a:buNone/>
            </a:pPr>
            <a:r>
              <a:rPr lang="el-GR" sz="4000" b="1"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ΜΙΑ ΕΡΓΑΣΙΑ </a:t>
            </a:r>
          </a:p>
          <a:p>
            <a:pPr marL="0" indent="0" algn="ctr">
              <a:buNone/>
            </a:pPr>
            <a:r>
              <a:rPr lang="el-GR" sz="4000" b="1"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ΑΠΟ ΤΟΥΣ ΜΑΘΗΤΕΣ </a:t>
            </a:r>
          </a:p>
          <a:p>
            <a:pPr marL="0" indent="0" algn="ctr">
              <a:buNone/>
            </a:pPr>
            <a:r>
              <a:rPr lang="el-GR" sz="4000" b="1" spc="-100" smtClean="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ΤΗΣ ΣΤ’ </a:t>
            </a:r>
            <a:r>
              <a:rPr lang="el-GR" sz="4000" b="1"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ΤΑΞΗΣ</a:t>
            </a:r>
          </a:p>
          <a:p>
            <a:pPr marL="0" indent="0" algn="ctr">
              <a:buNone/>
            </a:pPr>
            <a:endParaRPr lang="el-GR" sz="4000" dirty="0"/>
          </a:p>
          <a:p>
            <a:pPr algn="ctr"/>
            <a:endParaRPr lang="el-GR" sz="4000" dirty="0"/>
          </a:p>
        </p:txBody>
      </p:sp>
      <p:sp>
        <p:nvSpPr>
          <p:cNvPr id="11" name="TextBox 10">
            <a:extLst>
              <a:ext uri="{FF2B5EF4-FFF2-40B4-BE49-F238E27FC236}">
                <a16:creationId xmlns="" xmlns:a16="http://schemas.microsoft.com/office/drawing/2014/main" id="{96F8127C-4DE0-4699-A8A5-1642EF4F75D2}"/>
              </a:ext>
            </a:extLst>
          </p:cNvPr>
          <p:cNvSpPr txBox="1"/>
          <p:nvPr/>
        </p:nvSpPr>
        <p:spPr>
          <a:xfrm>
            <a:off x="0" y="2877221"/>
            <a:ext cx="4572000" cy="400110"/>
          </a:xfrm>
          <a:prstGeom prst="rect">
            <a:avLst/>
          </a:prstGeom>
          <a:noFill/>
        </p:spPr>
        <p:txBody>
          <a:bodyPr wrap="square">
            <a:spAutoFit/>
          </a:bodyPr>
          <a:lstStyle/>
          <a:p>
            <a:pPr marL="0" indent="0" algn="ctr">
              <a:buNone/>
            </a:pPr>
            <a:r>
              <a:rPr lang="el-GR" sz="2000" dirty="0">
                <a:solidFill>
                  <a:schemeClr val="accent3">
                    <a:lumMod val="60000"/>
                    <a:lumOff val="40000"/>
                  </a:schemeClr>
                </a:solidFill>
                <a:latin typeface="Comic Sans MS" panose="030F0702030302020204" pitchFamily="66" charset="0"/>
              </a:rPr>
              <a:t>ΣΤΕΡΓΙΟΥ ΑΠΟΣΤΟΛΟΣ</a:t>
            </a:r>
          </a:p>
        </p:txBody>
      </p:sp>
      <p:sp>
        <p:nvSpPr>
          <p:cNvPr id="15" name="TextBox 14">
            <a:extLst>
              <a:ext uri="{FF2B5EF4-FFF2-40B4-BE49-F238E27FC236}">
                <a16:creationId xmlns="" xmlns:a16="http://schemas.microsoft.com/office/drawing/2014/main" id="{25BD307F-AB25-4D6F-825F-5325E3FF9BFC}"/>
              </a:ext>
            </a:extLst>
          </p:cNvPr>
          <p:cNvSpPr txBox="1"/>
          <p:nvPr/>
        </p:nvSpPr>
        <p:spPr>
          <a:xfrm>
            <a:off x="0" y="3789561"/>
            <a:ext cx="4572000" cy="400110"/>
          </a:xfrm>
          <a:prstGeom prst="rect">
            <a:avLst/>
          </a:prstGeom>
          <a:noFill/>
        </p:spPr>
        <p:txBody>
          <a:bodyPr wrap="square">
            <a:spAutoFit/>
          </a:bodyPr>
          <a:lstStyle/>
          <a:p>
            <a:pPr marL="0" indent="0" algn="ctr">
              <a:buNone/>
            </a:pPr>
            <a:r>
              <a:rPr lang="el-GR" sz="2000" dirty="0">
                <a:solidFill>
                  <a:schemeClr val="accent3">
                    <a:lumMod val="60000"/>
                    <a:lumOff val="40000"/>
                  </a:schemeClr>
                </a:solidFill>
                <a:latin typeface="Comic Sans MS" panose="030F0702030302020204" pitchFamily="66" charset="0"/>
              </a:rPr>
              <a:t>ΧΟΥΛΙΑΡΑΣ ΜΙΧΑΛΗΣ</a:t>
            </a:r>
          </a:p>
        </p:txBody>
      </p:sp>
      <p:sp>
        <p:nvSpPr>
          <p:cNvPr id="17" name="TextBox 16">
            <a:extLst>
              <a:ext uri="{FF2B5EF4-FFF2-40B4-BE49-F238E27FC236}">
                <a16:creationId xmlns="" xmlns:a16="http://schemas.microsoft.com/office/drawing/2014/main" id="{3FE610F0-45D1-4E3D-A1AC-666BD8194B8B}"/>
              </a:ext>
            </a:extLst>
          </p:cNvPr>
          <p:cNvSpPr txBox="1"/>
          <p:nvPr/>
        </p:nvSpPr>
        <p:spPr>
          <a:xfrm>
            <a:off x="4572000" y="3789561"/>
            <a:ext cx="4572000" cy="400110"/>
          </a:xfrm>
          <a:prstGeom prst="rect">
            <a:avLst/>
          </a:prstGeom>
          <a:noFill/>
        </p:spPr>
        <p:txBody>
          <a:bodyPr wrap="square">
            <a:spAutoFit/>
          </a:bodyPr>
          <a:lstStyle/>
          <a:p>
            <a:pPr marL="0" indent="0" algn="ctr">
              <a:buNone/>
            </a:pPr>
            <a:r>
              <a:rPr lang="el-GR" sz="2000" dirty="0">
                <a:solidFill>
                  <a:schemeClr val="accent3">
                    <a:lumMod val="60000"/>
                    <a:lumOff val="40000"/>
                  </a:schemeClr>
                </a:solidFill>
                <a:latin typeface="Comic Sans MS" panose="030F0702030302020204" pitchFamily="66" charset="0"/>
              </a:rPr>
              <a:t>ΤΖΙΛΙΑΣ ΚΩΝΣΤΑΝΤΙΝΟΣ</a:t>
            </a:r>
          </a:p>
        </p:txBody>
      </p:sp>
      <p:sp>
        <p:nvSpPr>
          <p:cNvPr id="19" name="TextBox 18">
            <a:extLst>
              <a:ext uri="{FF2B5EF4-FFF2-40B4-BE49-F238E27FC236}">
                <a16:creationId xmlns="" xmlns:a16="http://schemas.microsoft.com/office/drawing/2014/main" id="{4F9EE2DC-D4E9-4E52-9F17-4337BC7483BE}"/>
              </a:ext>
            </a:extLst>
          </p:cNvPr>
          <p:cNvSpPr txBox="1"/>
          <p:nvPr/>
        </p:nvSpPr>
        <p:spPr>
          <a:xfrm>
            <a:off x="4481736" y="2878077"/>
            <a:ext cx="4572000" cy="400110"/>
          </a:xfrm>
          <a:prstGeom prst="rect">
            <a:avLst/>
          </a:prstGeom>
          <a:noFill/>
        </p:spPr>
        <p:txBody>
          <a:bodyPr wrap="square">
            <a:spAutoFit/>
          </a:bodyPr>
          <a:lstStyle/>
          <a:p>
            <a:pPr marL="0" indent="0" algn="ctr">
              <a:buNone/>
            </a:pPr>
            <a:r>
              <a:rPr lang="el-GR" sz="2000" dirty="0">
                <a:solidFill>
                  <a:schemeClr val="accent3">
                    <a:lumMod val="60000"/>
                    <a:lumOff val="40000"/>
                  </a:schemeClr>
                </a:solidFill>
                <a:latin typeface="Comic Sans MS" panose="030F0702030302020204" pitchFamily="66" charset="0"/>
              </a:rPr>
              <a:t>ΤΣΟΚΑΝΗΣ ΒΑΣΙΛΗΣ</a:t>
            </a:r>
          </a:p>
        </p:txBody>
      </p:sp>
      <p:sp>
        <p:nvSpPr>
          <p:cNvPr id="7" name="6 - Ορθογώνιο"/>
          <p:cNvSpPr/>
          <p:nvPr/>
        </p:nvSpPr>
        <p:spPr>
          <a:xfrm>
            <a:off x="2786050" y="4643446"/>
            <a:ext cx="3571900" cy="1323439"/>
          </a:xfrm>
          <a:prstGeom prst="rect">
            <a:avLst/>
          </a:prstGeom>
        </p:spPr>
        <p:txBody>
          <a:bodyPr wrap="square">
            <a:spAutoFit/>
          </a:bodyPr>
          <a:lstStyle/>
          <a:p>
            <a:pPr algn="ctr"/>
            <a:r>
              <a:rPr lang="el-GR" sz="4000" b="1" spc="-100" dirty="0" smtClean="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ΚΑΛΕΣ </a:t>
            </a:r>
            <a:r>
              <a:rPr lang="el-GR" sz="4000" b="1" spc="-100" dirty="0" smtClean="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ΓΙΟΡΤΕΣ!</a:t>
            </a:r>
            <a:endParaRPr lang="el-GR" sz="4000" b="1"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endParaRPr>
          </a:p>
        </p:txBody>
      </p:sp>
    </p:spTree>
    <p:extLst>
      <p:ext uri="{BB962C8B-B14F-4D97-AF65-F5344CB8AC3E}">
        <p14:creationId xmlns="" xmlns:p14="http://schemas.microsoft.com/office/powerpoint/2010/main" val="2981406780"/>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heel(1)">
                                      <p:cBhvr>
                                        <p:cTn id="7" dur="750"/>
                                        <p:tgtEl>
                                          <p:spTgt spid="8">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wheel(1)">
                                      <p:cBhvr>
                                        <p:cTn id="10" dur="750"/>
                                        <p:tgtEl>
                                          <p:spTgt spid="8">
                                            <p:txEl>
                                              <p:pRg st="1" end="1"/>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Effect transition="in" filter="wheel(1)">
                                      <p:cBhvr>
                                        <p:cTn id="13" dur="750"/>
                                        <p:tgtEl>
                                          <p:spTgt spid="8">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9" fill="hold" grpId="0" nodeType="clickEffect">
                                  <p:stCondLst>
                                    <p:cond delay="0"/>
                                  </p:stCondLst>
                                  <p:childTnLst>
                                    <p:set>
                                      <p:cBhvr>
                                        <p:cTn id="17" dur="1" fill="hold">
                                          <p:stCondLst>
                                            <p:cond delay="0"/>
                                          </p:stCondLst>
                                        </p:cTn>
                                        <p:tgtEl>
                                          <p:spTgt spid="11">
                                            <p:txEl>
                                              <p:pRg st="0" end="0"/>
                                            </p:txEl>
                                          </p:spTgt>
                                        </p:tgtEl>
                                        <p:attrNameLst>
                                          <p:attrName>style.visibility</p:attrName>
                                        </p:attrNameLst>
                                      </p:cBhvr>
                                      <p:to>
                                        <p:strVal val="visible"/>
                                      </p:to>
                                    </p:set>
                                    <p:anim calcmode="lin" valueType="num">
                                      <p:cBhvr additive="base">
                                        <p:cTn id="18" dur="500" fill="hold"/>
                                        <p:tgtEl>
                                          <p:spTgt spid="11">
                                            <p:txEl>
                                              <p:pRg st="0" end="0"/>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11">
                                            <p:txEl>
                                              <p:pRg st="0" end="0"/>
                                            </p:txEl>
                                          </p:spTgt>
                                        </p:tgtEl>
                                        <p:attrNameLst>
                                          <p:attrName>ppt_y</p:attrName>
                                        </p:attrNameLst>
                                      </p:cBhvr>
                                      <p:tavLst>
                                        <p:tav tm="0">
                                          <p:val>
                                            <p:strVal val="0-#ppt_h/2"/>
                                          </p:val>
                                        </p:tav>
                                        <p:tav tm="100000">
                                          <p:val>
                                            <p:strVal val="#ppt_y"/>
                                          </p:val>
                                        </p:tav>
                                      </p:tavLst>
                                    </p:anim>
                                  </p:childTnLst>
                                </p:cTn>
                              </p:par>
                              <p:par>
                                <p:cTn id="20" presetID="2" presetClass="entr" presetSubtype="3" fill="hold" grpId="0" nodeType="withEffect">
                                  <p:stCondLst>
                                    <p:cond delay="0"/>
                                  </p:stCondLst>
                                  <p:childTnLst>
                                    <p:set>
                                      <p:cBhvr>
                                        <p:cTn id="21" dur="1" fill="hold">
                                          <p:stCondLst>
                                            <p:cond delay="0"/>
                                          </p:stCondLst>
                                        </p:cTn>
                                        <p:tgtEl>
                                          <p:spTgt spid="19">
                                            <p:txEl>
                                              <p:pRg st="0" end="0"/>
                                            </p:txEl>
                                          </p:spTgt>
                                        </p:tgtEl>
                                        <p:attrNameLst>
                                          <p:attrName>style.visibility</p:attrName>
                                        </p:attrNameLst>
                                      </p:cBhvr>
                                      <p:to>
                                        <p:strVal val="visible"/>
                                      </p:to>
                                    </p:set>
                                    <p:anim calcmode="lin" valueType="num">
                                      <p:cBhvr additive="base">
                                        <p:cTn id="22" dur="500" fill="hold"/>
                                        <p:tgtEl>
                                          <p:spTgt spid="19">
                                            <p:txEl>
                                              <p:pRg st="0" end="0"/>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19">
                                            <p:txEl>
                                              <p:pRg st="0" end="0"/>
                                            </p:txEl>
                                          </p:spTgt>
                                        </p:tgtEl>
                                        <p:attrNameLst>
                                          <p:attrName>ppt_y</p:attrName>
                                        </p:attrNameLst>
                                      </p:cBhvr>
                                      <p:tavLst>
                                        <p:tav tm="0">
                                          <p:val>
                                            <p:strVal val="0-#ppt_h/2"/>
                                          </p:val>
                                        </p:tav>
                                        <p:tav tm="100000">
                                          <p:val>
                                            <p:strVal val="#ppt_y"/>
                                          </p:val>
                                        </p:tav>
                                      </p:tavLst>
                                    </p:anim>
                                  </p:childTnLst>
                                </p:cTn>
                              </p:par>
                              <p:par>
                                <p:cTn id="24" presetID="2" presetClass="entr" presetSubtype="12" fill="hold" grpId="0" nodeType="withEffect">
                                  <p:stCondLst>
                                    <p:cond delay="0"/>
                                  </p:stCondLst>
                                  <p:childTnLst>
                                    <p:set>
                                      <p:cBhvr>
                                        <p:cTn id="25" dur="1" fill="hold">
                                          <p:stCondLst>
                                            <p:cond delay="0"/>
                                          </p:stCondLst>
                                        </p:cTn>
                                        <p:tgtEl>
                                          <p:spTgt spid="15">
                                            <p:txEl>
                                              <p:pRg st="0" end="0"/>
                                            </p:txEl>
                                          </p:spTgt>
                                        </p:tgtEl>
                                        <p:attrNameLst>
                                          <p:attrName>style.visibility</p:attrName>
                                        </p:attrNameLst>
                                      </p:cBhvr>
                                      <p:to>
                                        <p:strVal val="visible"/>
                                      </p:to>
                                    </p:set>
                                    <p:anim calcmode="lin" valueType="num">
                                      <p:cBhvr additive="base">
                                        <p:cTn id="26" dur="500" fill="hold"/>
                                        <p:tgtEl>
                                          <p:spTgt spid="15">
                                            <p:txEl>
                                              <p:pRg st="0" end="0"/>
                                            </p:txEl>
                                          </p:spTgt>
                                        </p:tgtEl>
                                        <p:attrNameLst>
                                          <p:attrName>ppt_x</p:attrName>
                                        </p:attrNameLst>
                                      </p:cBhvr>
                                      <p:tavLst>
                                        <p:tav tm="0">
                                          <p:val>
                                            <p:strVal val="0-#ppt_w/2"/>
                                          </p:val>
                                        </p:tav>
                                        <p:tav tm="100000">
                                          <p:val>
                                            <p:strVal val="#ppt_x"/>
                                          </p:val>
                                        </p:tav>
                                      </p:tavLst>
                                    </p:anim>
                                    <p:anim calcmode="lin" valueType="num">
                                      <p:cBhvr additive="base">
                                        <p:cTn id="27" dur="500" fill="hold"/>
                                        <p:tgtEl>
                                          <p:spTgt spid="15">
                                            <p:txEl>
                                              <p:pRg st="0" end="0"/>
                                            </p:txEl>
                                          </p:spTgt>
                                        </p:tgtEl>
                                        <p:attrNameLst>
                                          <p:attrName>ppt_y</p:attrName>
                                        </p:attrNameLst>
                                      </p:cBhvr>
                                      <p:tavLst>
                                        <p:tav tm="0">
                                          <p:val>
                                            <p:strVal val="1+#ppt_h/2"/>
                                          </p:val>
                                        </p:tav>
                                        <p:tav tm="100000">
                                          <p:val>
                                            <p:strVal val="#ppt_y"/>
                                          </p:val>
                                        </p:tav>
                                      </p:tavLst>
                                    </p:anim>
                                  </p:childTnLst>
                                </p:cTn>
                              </p:par>
                              <p:par>
                                <p:cTn id="28" presetID="2" presetClass="entr" presetSubtype="6" fill="hold" grpId="0" nodeType="withEffect">
                                  <p:stCondLst>
                                    <p:cond delay="0"/>
                                  </p:stCondLst>
                                  <p:childTnLst>
                                    <p:set>
                                      <p:cBhvr>
                                        <p:cTn id="29" dur="1" fill="hold">
                                          <p:stCondLst>
                                            <p:cond delay="0"/>
                                          </p:stCondLst>
                                        </p:cTn>
                                        <p:tgtEl>
                                          <p:spTgt spid="17">
                                            <p:txEl>
                                              <p:pRg st="0" end="0"/>
                                            </p:txEl>
                                          </p:spTgt>
                                        </p:tgtEl>
                                        <p:attrNameLst>
                                          <p:attrName>style.visibility</p:attrName>
                                        </p:attrNameLst>
                                      </p:cBhvr>
                                      <p:to>
                                        <p:strVal val="visible"/>
                                      </p:to>
                                    </p:set>
                                    <p:anim calcmode="lin" valueType="num">
                                      <p:cBhvr additive="base">
                                        <p:cTn id="30" dur="500" fill="hold"/>
                                        <p:tgtEl>
                                          <p:spTgt spid="17">
                                            <p:txEl>
                                              <p:pRg st="0" end="0"/>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1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8" presetClass="entr" presetSubtype="16" fill="hold" nodeType="clickEffect">
                                  <p:stCondLst>
                                    <p:cond delay="0"/>
                                  </p:stCondLst>
                                  <p:childTnLst>
                                    <p:set>
                                      <p:cBhvr>
                                        <p:cTn id="35" dur="1" fill="hold">
                                          <p:stCondLst>
                                            <p:cond delay="0"/>
                                          </p:stCondLst>
                                        </p:cTn>
                                        <p:tgtEl>
                                          <p:spTgt spid="7">
                                            <p:txEl>
                                              <p:pRg st="0" end="0"/>
                                            </p:txEl>
                                          </p:spTgt>
                                        </p:tgtEl>
                                        <p:attrNameLst>
                                          <p:attrName>style.visibility</p:attrName>
                                        </p:attrNameLst>
                                      </p:cBhvr>
                                      <p:to>
                                        <p:strVal val="visible"/>
                                      </p:to>
                                    </p:set>
                                    <p:animEffect transition="in" filter="diamond(in)">
                                      <p:cBhvr>
                                        <p:cTn id="36"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allAtOnce"/>
      <p:bldP spid="15" grpId="0" build="allAtOnce"/>
      <p:bldP spid="17" grpId="0" build="allAtOnce"/>
      <p:bldP spid="19"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κειμένου 3">
            <a:extLst>
              <a:ext uri="{FF2B5EF4-FFF2-40B4-BE49-F238E27FC236}">
                <a16:creationId xmlns="" xmlns:a16="http://schemas.microsoft.com/office/drawing/2014/main" id="{FB970F68-27F5-44A0-AA44-B30C4C3B6B7B}"/>
              </a:ext>
            </a:extLst>
          </p:cNvPr>
          <p:cNvSpPr>
            <a:spLocks noGrp="1"/>
          </p:cNvSpPr>
          <p:nvPr>
            <p:ph type="body" sz="half" idx="2"/>
          </p:nvPr>
        </p:nvSpPr>
        <p:spPr>
          <a:xfrm>
            <a:off x="179511" y="260648"/>
            <a:ext cx="8867329" cy="5759152"/>
          </a:xfrm>
        </p:spPr>
        <p:txBody>
          <a:bodyPr>
            <a:normAutofit/>
          </a:bodyPr>
          <a:lstStyle/>
          <a:p>
            <a:pPr algn="ctr">
              <a:buNone/>
            </a:pPr>
            <a:r>
              <a:rPr lang="el-GR" sz="2000" b="1" spc="100" dirty="0">
                <a:solidFill>
                  <a:schemeClr val="tx2"/>
                </a:solidFill>
              </a:rPr>
              <a:t>Οι καλικάντζαροι είναι ελληνική δοξασία (αρχαίας καταγωγής) «δαιμόνιων» που σύμφωνα με σύγχρονη δοξασία εμφανίζονται κατά το </a:t>
            </a:r>
            <a:r>
              <a:rPr lang="el-GR" sz="2000" b="1" spc="100" dirty="0">
                <a:solidFill>
                  <a:schemeClr val="tx2"/>
                </a:solidFill>
                <a:hlinkClick r:id="rId2" tooltip="Δωδεκαήμερο">
                  <a:extLst>
                    <a:ext uri="{A12FA001-AC4F-418D-AE19-62706E023703}">
                      <ahyp:hlinkClr xmlns="" xmlns:ahyp="http://schemas.microsoft.com/office/drawing/2018/hyperlinkcolor" val="tx"/>
                    </a:ext>
                  </a:extLst>
                </a:hlinkClick>
              </a:rPr>
              <a:t>Δωδεκαήμερο</a:t>
            </a:r>
            <a:r>
              <a:rPr lang="el-GR" sz="2000" b="1" spc="100" dirty="0">
                <a:solidFill>
                  <a:schemeClr val="tx2"/>
                </a:solidFill>
              </a:rPr>
              <a:t>. Εκτός του Δωδεκαήμερου τον υπόλοιπο χρόνο μένουν στα έγκατα της γης (στον Κάτω Κόσμο) και πριονίζουν το δέντρο που κρατά τη γη. Υποτίθεται ότι τα Χριστούγεννα βγαίνουν στην επιφάνεια, επειδή έχουν σχεδόν τελειώσει την εργασία τους και φοβούνται μήπως η ετοιμόρροπη γη τους πλακώσει, ενώ, όταν επιστρέφουν βρίσκουν το δέντρο ακέραιο και πάλι, κάτι το οποίο συμβολίζει την ακεραιότητα και την θεϊκή δύναμη με την οποία μας προστατεύει ο Χριστός.</a:t>
            </a:r>
          </a:p>
          <a:p>
            <a:pPr algn="ctr"/>
            <a:endParaRPr lang="el-GR" sz="1800" b="1" dirty="0"/>
          </a:p>
          <a:p>
            <a:endParaRPr lang="el-GR" sz="1800" b="1" dirty="0"/>
          </a:p>
        </p:txBody>
      </p:sp>
      <p:pic>
        <p:nvPicPr>
          <p:cNvPr id="10" name="10 - Εικόνα">
            <a:extLst>
              <a:ext uri="{FF2B5EF4-FFF2-40B4-BE49-F238E27FC236}">
                <a16:creationId xmlns="" xmlns:a16="http://schemas.microsoft.com/office/drawing/2014/main" id="{4316779B-4888-489A-810B-16AD3A4B366C}"/>
              </a:ext>
            </a:extLst>
          </p:cNvPr>
          <p:cNvPicPr>
            <a:picLocks noChangeAspect="1"/>
          </p:cNvPicPr>
          <p:nvPr/>
        </p:nvPicPr>
        <p:blipFill>
          <a:blip r:embed="rId3" cstate="print"/>
          <a:stretch>
            <a:fillRect/>
          </a:stretch>
        </p:blipFill>
        <p:spPr>
          <a:xfrm>
            <a:off x="2500298" y="4286256"/>
            <a:ext cx="4143404" cy="2246635"/>
          </a:xfrm>
          <a:prstGeom prst="rect">
            <a:avLst/>
          </a:prstGeom>
        </p:spPr>
      </p:pic>
    </p:spTree>
    <p:extLst>
      <p:ext uri="{BB962C8B-B14F-4D97-AF65-F5344CB8AC3E}">
        <p14:creationId xmlns="" xmlns:p14="http://schemas.microsoft.com/office/powerpoint/2010/main" val="4145824187"/>
      </p:ext>
    </p:extLst>
  </p:cSld>
  <p:clrMapOvr>
    <a:masterClrMapping/>
  </p:clrMapOvr>
  <mc:AlternateContent xmlns:mc="http://schemas.openxmlformats.org/markup-compatibility/2006">
    <mc:Choice xmlns="" xmlns:p14="http://schemas.microsoft.com/office/powerpoint/2010/main" Requires="p14">
      <p:transition spd="med" p14:dur="700">
        <p:circle/>
      </p:transition>
    </mc:Choice>
    <mc:Fallback>
      <p:transition spd="med">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67544" y="1214422"/>
            <a:ext cx="8229600" cy="4770354"/>
          </a:xfrm>
        </p:spPr>
        <p:txBody>
          <a:bodyPr>
            <a:normAutofit/>
          </a:bodyPr>
          <a:lstStyle/>
          <a:p>
            <a:pPr algn="ctr">
              <a:buNone/>
            </a:pPr>
            <a:r>
              <a:rPr lang="el-GR" sz="2500" b="1" spc="100" dirty="0">
                <a:solidFill>
                  <a:schemeClr val="tx2"/>
                </a:solidFill>
              </a:rPr>
              <a:t>Οι καλικάντζαροι είναι «δαιμόνια», που σύμφωνα με τη λαϊκή δοξασία, τις μέρες που είναι τα «νερά αβάφτιστα» (δεν έχει βαπτισθεί ακόμα ο Χριστός) βγαίνουν από τα έγκατα της γης, για να πειράξουν τους ανθρώπους και να τους ανακατέψουν τα σπίτια, διότι είναι άτακτοι και τους αρέσουν τα παιχνίδια.</a:t>
            </a:r>
          </a:p>
          <a:p>
            <a:pPr algn="ctr"/>
            <a:endParaRPr lang="el-GR" sz="2500" dirty="0"/>
          </a:p>
        </p:txBody>
      </p:sp>
      <p:sp>
        <p:nvSpPr>
          <p:cNvPr id="3" name="2 - Τίτλος"/>
          <p:cNvSpPr>
            <a:spLocks noGrp="1"/>
          </p:cNvSpPr>
          <p:nvPr>
            <p:ph type="title"/>
          </p:nvPr>
        </p:nvSpPr>
        <p:spPr>
          <a:xfrm>
            <a:off x="395536" y="476672"/>
            <a:ext cx="8229600" cy="1219200"/>
          </a:xfrm>
        </p:spPr>
        <p:txBody>
          <a:bodyPr>
            <a:normAutofit fontScale="90000"/>
          </a:bodyPr>
          <a:lstStyle/>
          <a:p>
            <a:pPr algn="ctr"/>
            <a:r>
              <a:rPr lang="el-GR" b="1" dirty="0"/>
              <a:t> Τι είναι οι καλικάντζαροι;</a:t>
            </a:r>
            <a:r>
              <a:rPr lang="el-GR" dirty="0"/>
              <a:t/>
            </a:r>
            <a:br>
              <a:rPr lang="el-GR" dirty="0"/>
            </a:br>
            <a:endParaRPr lang="el-GR" dirty="0"/>
          </a:p>
        </p:txBody>
      </p:sp>
      <p:pic>
        <p:nvPicPr>
          <p:cNvPr id="4" name="3 - Εικόνα" descr="Σχετική εικόνα"/>
          <p:cNvPicPr/>
          <p:nvPr/>
        </p:nvPicPr>
        <p:blipFill>
          <a:blip r:embed="rId2" cstate="print"/>
          <a:srcRect r="50943"/>
          <a:stretch>
            <a:fillRect/>
          </a:stretch>
        </p:blipFill>
        <p:spPr bwMode="auto">
          <a:xfrm>
            <a:off x="1115616" y="4077072"/>
            <a:ext cx="1872208" cy="2310760"/>
          </a:xfrm>
          <a:prstGeom prst="rect">
            <a:avLst/>
          </a:prstGeom>
          <a:noFill/>
          <a:ln w="9525">
            <a:noFill/>
            <a:miter lim="800000"/>
            <a:headEnd/>
            <a:tailEnd/>
          </a:ln>
        </p:spPr>
      </p:pic>
      <p:pic>
        <p:nvPicPr>
          <p:cNvPr id="6" name="5 - Εικόνα" descr="Σχετική εικόνα"/>
          <p:cNvPicPr/>
          <p:nvPr/>
        </p:nvPicPr>
        <p:blipFill>
          <a:blip r:embed="rId2" cstate="print"/>
          <a:srcRect l="49057"/>
          <a:stretch>
            <a:fillRect/>
          </a:stretch>
        </p:blipFill>
        <p:spPr bwMode="auto">
          <a:xfrm>
            <a:off x="6444208" y="4077072"/>
            <a:ext cx="1944216" cy="2310760"/>
          </a:xfrm>
          <a:prstGeom prst="rect">
            <a:avLst/>
          </a:prstGeom>
          <a:noFill/>
          <a:ln w="9525">
            <a:noFill/>
            <a:miter lim="800000"/>
            <a:headEnd/>
            <a:tailEnd/>
          </a:ln>
        </p:spPr>
      </p:pic>
    </p:spTree>
  </p:cSld>
  <p:clrMapOvr>
    <a:masterClrMapping/>
  </p:clrMapOvr>
  <p:transition spd="slow">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395536" y="1500174"/>
            <a:ext cx="8229600" cy="5000660"/>
          </a:xfrm>
        </p:spPr>
        <p:txBody>
          <a:bodyPr>
            <a:normAutofit fontScale="92500"/>
          </a:bodyPr>
          <a:lstStyle/>
          <a:p>
            <a:pPr algn="ctr">
              <a:buNone/>
            </a:pPr>
            <a:r>
              <a:rPr lang="el-GR" sz="3000" b="1" spc="100" dirty="0">
                <a:solidFill>
                  <a:schemeClr val="tx2"/>
                </a:solidFill>
              </a:rPr>
              <a:t>Ο λαός τους φαντάζεται με διάφορες μορφές κατά περιοχή, με κοινό γνώρισμα την ασχήμια τους. </a:t>
            </a:r>
            <a:endParaRPr lang="en-US" sz="3000" b="1" spc="100" dirty="0" smtClean="0">
              <a:solidFill>
                <a:schemeClr val="tx2"/>
              </a:solidFill>
            </a:endParaRPr>
          </a:p>
          <a:p>
            <a:pPr algn="ctr">
              <a:buNone/>
            </a:pPr>
            <a:r>
              <a:rPr lang="el-GR" sz="3000" b="1" spc="100" dirty="0" smtClean="0">
                <a:solidFill>
                  <a:schemeClr val="tx2"/>
                </a:solidFill>
              </a:rPr>
              <a:t>Σε </a:t>
            </a:r>
            <a:r>
              <a:rPr lang="el-GR" sz="3000" b="1" spc="100" dirty="0">
                <a:solidFill>
                  <a:schemeClr val="tx2"/>
                </a:solidFill>
              </a:rPr>
              <a:t>περιγραφές παρουσιάζονται κακομούτσουνοι και σιχαμένοι. Στη μορφή τους είναι άλλοτε νάνοι, άλλοτε και ψηλοί, σκουρόχρωμοι, με μαλλιά μικρά και ατημέλητα, μάτια κόκκινα, δόντια πιθήκου, δασύτριχοι, χέρια και νύχια πιθήκου, πόδια γαϊδάρου ή το ένα γαϊδάρου και το άλλο ανθρώπινο.</a:t>
            </a:r>
          </a:p>
          <a:p>
            <a:pPr algn="ctr"/>
            <a:endParaRPr lang="el-GR" sz="3000" dirty="0"/>
          </a:p>
        </p:txBody>
      </p:sp>
      <p:sp>
        <p:nvSpPr>
          <p:cNvPr id="3" name="2 - Τίτλος"/>
          <p:cNvSpPr>
            <a:spLocks noGrp="1"/>
          </p:cNvSpPr>
          <p:nvPr>
            <p:ph type="title"/>
          </p:nvPr>
        </p:nvSpPr>
        <p:spPr/>
        <p:txBody>
          <a:bodyPr/>
          <a:lstStyle/>
          <a:p>
            <a:pPr algn="ctr"/>
            <a:r>
              <a:rPr lang="el-GR" b="1" dirty="0"/>
              <a:t>Πώς μοιάζουν οι καλικάντζαροι</a:t>
            </a:r>
            <a:endParaRPr lang="el-GR" dirty="0"/>
          </a:p>
        </p:txBody>
      </p:sp>
    </p:spTree>
  </p:cSld>
  <p:clrMapOvr>
    <a:overrideClrMapping bg1="dk1" tx1="lt1" bg2="dk2" tx2="lt2" accent1="accent1" accent2="accent2" accent3="accent3" accent4="accent4" accent5="accent5" accent6="accent6" hlink="hlink" folHlink="folHlink"/>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285860"/>
            <a:ext cx="8229600" cy="4879444"/>
          </a:xfrm>
        </p:spPr>
        <p:txBody>
          <a:bodyPr>
            <a:noAutofit/>
          </a:bodyPr>
          <a:lstStyle/>
          <a:p>
            <a:pPr algn="ctr">
              <a:buNone/>
            </a:pPr>
            <a:r>
              <a:rPr lang="el-GR" sz="2800" b="1" spc="100" dirty="0">
                <a:solidFill>
                  <a:schemeClr val="tx2"/>
                </a:solidFill>
              </a:rPr>
              <a:t>Η τροφή που επιλέγουν είναι σκέτη βρωμιά συνήθως: σκουλήκια, βατράχια, φίδια, ποντίκια κλπ. </a:t>
            </a:r>
            <a:endParaRPr lang="en-US" sz="2800" b="1" spc="100" dirty="0" smtClean="0">
              <a:solidFill>
                <a:schemeClr val="tx2"/>
              </a:solidFill>
            </a:endParaRPr>
          </a:p>
          <a:p>
            <a:pPr algn="ctr">
              <a:buNone/>
            </a:pPr>
            <a:r>
              <a:rPr lang="el-GR" sz="2800" b="1" spc="100" dirty="0" smtClean="0">
                <a:solidFill>
                  <a:schemeClr val="tx2"/>
                </a:solidFill>
              </a:rPr>
              <a:t>Παρόλα </a:t>
            </a:r>
            <a:r>
              <a:rPr lang="el-GR" sz="2800" b="1" spc="100" dirty="0">
                <a:solidFill>
                  <a:schemeClr val="tx2"/>
                </a:solidFill>
              </a:rPr>
              <a:t>αυτά τους αρέσουν και τα διάφορα εδέσματα των Χριστουγέννων. Είναι πολύ ευκίνητοι ανεβαίνουν στα δένδρα πηδούν από στέγη σε στέγη σπάζοντας κεραμίδια κάνοντας μεγάλη φασαρία. Και ότι βρουν απλωμένα τα ποδοπατούν. Άμα βρουν ευκαιρία κατεβαίνουν από τις καμινάδες στα σπίτια και μαγαρίζουν τα πάντα.</a:t>
            </a:r>
          </a:p>
          <a:p>
            <a:pPr algn="ctr"/>
            <a:endParaRPr lang="el-GR" sz="3000" dirty="0"/>
          </a:p>
        </p:txBody>
      </p:sp>
      <p:sp>
        <p:nvSpPr>
          <p:cNvPr id="3" name="2 - Τίτλος"/>
          <p:cNvSpPr>
            <a:spLocks noGrp="1"/>
          </p:cNvSpPr>
          <p:nvPr>
            <p:ph type="title"/>
          </p:nvPr>
        </p:nvSpPr>
        <p:spPr>
          <a:xfrm>
            <a:off x="395536" y="476672"/>
            <a:ext cx="8229600" cy="1219200"/>
          </a:xfrm>
        </p:spPr>
        <p:txBody>
          <a:bodyPr>
            <a:normAutofit fontScale="90000"/>
          </a:bodyPr>
          <a:lstStyle/>
          <a:p>
            <a:pPr algn="ctr"/>
            <a:r>
              <a:rPr lang="el-GR" b="1" dirty="0"/>
              <a:t>Οι συνήθειες των καλικαντζάρων </a:t>
            </a:r>
            <a:br>
              <a:rPr lang="el-GR" b="1" dirty="0"/>
            </a:br>
            <a:endParaRPr lang="el-GR" dirty="0"/>
          </a:p>
        </p:txBody>
      </p:sp>
    </p:spTree>
  </p:cSld>
  <p:clrMapOvr>
    <a:masterClrMapping/>
  </p:clrMapOvr>
  <p:transition spd="slow">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67544" y="1700808"/>
            <a:ext cx="8229600" cy="4499992"/>
          </a:xfrm>
        </p:spPr>
        <p:txBody>
          <a:bodyPr>
            <a:normAutofit fontScale="92500" lnSpcReduction="20000"/>
          </a:bodyPr>
          <a:lstStyle/>
          <a:p>
            <a:pPr algn="ctr">
              <a:buNone/>
            </a:pPr>
            <a:r>
              <a:rPr lang="el-GR" sz="2800" b="1" spc="100" dirty="0">
                <a:solidFill>
                  <a:schemeClr val="tx2"/>
                </a:solidFill>
              </a:rPr>
              <a:t>Οι καλικάντζαροι, σύμφωνα με την παράδοση δε μπορούν να βλάψουν τους ανθρώπους αλλά μόνο να τους πειράξουν, να τους ενοχλήσουν ή να τους φοβίσουν. Θεωρούνται μάλιστα μωροί και ευκολόπιστοι. </a:t>
            </a:r>
            <a:endParaRPr lang="en-US" sz="2800" b="1" spc="100" dirty="0" smtClean="0">
              <a:solidFill>
                <a:schemeClr val="tx2"/>
              </a:solidFill>
            </a:endParaRPr>
          </a:p>
          <a:p>
            <a:pPr algn="ctr">
              <a:buNone/>
            </a:pPr>
            <a:r>
              <a:rPr lang="el-GR" sz="2800" b="1" spc="100" dirty="0" smtClean="0">
                <a:solidFill>
                  <a:schemeClr val="tx2"/>
                </a:solidFill>
              </a:rPr>
              <a:t>Ωστόσο </a:t>
            </a:r>
            <a:r>
              <a:rPr lang="el-GR" sz="2800" b="1" spc="100" dirty="0">
                <a:solidFill>
                  <a:schemeClr val="tx2"/>
                </a:solidFill>
              </a:rPr>
              <a:t>σε άλλα μέρη, πιστεύεται ότι ανεβαίνουν στους ώμους των ανθρώπων που συναντούν τη νύκτα και προσπαθούν να τους πνίξουν αν δεν αποκριθούν σωστά σε ότι ερωτηθούν ή </a:t>
            </a:r>
            <a:r>
              <a:rPr lang="el-GR" sz="2800" b="1" spc="100" dirty="0" err="1">
                <a:solidFill>
                  <a:schemeClr val="tx2"/>
                </a:solidFill>
              </a:rPr>
              <a:t>κατ΄</a:t>
            </a:r>
            <a:r>
              <a:rPr lang="el-GR" sz="2800" b="1" spc="100" dirty="0">
                <a:solidFill>
                  <a:schemeClr val="tx2"/>
                </a:solidFill>
              </a:rPr>
              <a:t> άλλους τους παρασύρουν σε χορό που όμως τους καλούς χορευτές τους ανταμείβουν ή </a:t>
            </a:r>
            <a:r>
              <a:rPr lang="el-GR" sz="2800" b="1" spc="100" dirty="0" err="1">
                <a:solidFill>
                  <a:schemeClr val="tx2"/>
                </a:solidFill>
              </a:rPr>
              <a:t>κατ΄</a:t>
            </a:r>
            <a:r>
              <a:rPr lang="el-GR" sz="2800" b="1" spc="100" dirty="0">
                <a:solidFill>
                  <a:schemeClr val="tx2"/>
                </a:solidFill>
              </a:rPr>
              <a:t> άλλους παίρνουν τη μιλιά σε όποιον μιλήσει κατά τη συνάντηση μαζί τους.</a:t>
            </a:r>
          </a:p>
          <a:p>
            <a:pPr algn="ctr"/>
            <a:endParaRPr lang="el-GR" dirty="0"/>
          </a:p>
        </p:txBody>
      </p:sp>
      <p:sp>
        <p:nvSpPr>
          <p:cNvPr id="3" name="2 - Τίτλος"/>
          <p:cNvSpPr>
            <a:spLocks noGrp="1"/>
          </p:cNvSpPr>
          <p:nvPr>
            <p:ph type="title"/>
          </p:nvPr>
        </p:nvSpPr>
        <p:spPr>
          <a:xfrm>
            <a:off x="539552" y="1052736"/>
            <a:ext cx="8229600" cy="1219200"/>
          </a:xfrm>
          <a:ln>
            <a:noFill/>
          </a:ln>
        </p:spPr>
        <p:txBody>
          <a:bodyPr>
            <a:normAutofit fontScale="90000"/>
          </a:bodyPr>
          <a:lstStyle/>
          <a:p>
            <a:pPr algn="ctr"/>
            <a:r>
              <a:rPr lang="el-GR" b="1" dirty="0"/>
              <a:t>Τι κάνουν οι καλικάντζαροι στους ανθρώπους;</a:t>
            </a:r>
            <a:br>
              <a:rPr lang="el-GR" b="1" dirty="0"/>
            </a:br>
            <a:endParaRPr lang="el-GR" sz="4400" dirty="0"/>
          </a:p>
        </p:txBody>
      </p:sp>
    </p:spTree>
  </p:cSld>
  <p:clrMapOvr>
    <a:masterClrMapping/>
  </p:clrMapOvr>
  <p:transition spd="slow">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Θέση περιεχομένου 1">
            <a:extLst>
              <a:ext uri="{FF2B5EF4-FFF2-40B4-BE49-F238E27FC236}">
                <a16:creationId xmlns="" xmlns:a16="http://schemas.microsoft.com/office/drawing/2014/main" id="{1184056C-FF0C-470B-971F-C5B41493B8E2}"/>
              </a:ext>
            </a:extLst>
          </p:cNvPr>
          <p:cNvSpPr>
            <a:spLocks noGrp="1"/>
          </p:cNvSpPr>
          <p:nvPr>
            <p:ph idx="1"/>
          </p:nvPr>
        </p:nvSpPr>
        <p:spPr>
          <a:xfrm>
            <a:off x="457200" y="980728"/>
            <a:ext cx="8229600" cy="5256584"/>
          </a:xfrm>
        </p:spPr>
        <p:txBody>
          <a:bodyPr>
            <a:noAutofit/>
          </a:bodyPr>
          <a:lstStyle/>
          <a:p>
            <a:pPr marL="457200" lvl="0" indent="-457200" algn="just">
              <a:spcAft>
                <a:spcPts val="800"/>
              </a:spcAft>
              <a:buSzPct val="80000"/>
              <a:buFont typeface="+mj-lt"/>
              <a:buAutoNum type="arabicPeriod"/>
              <a:tabLst>
                <a:tab pos="270510" algn="l"/>
              </a:tabLst>
            </a:pPr>
            <a:r>
              <a:rPr lang="el-GR" sz="2400" b="1" i="1" spc="100" dirty="0">
                <a:solidFill>
                  <a:schemeClr val="tx2"/>
                </a:solidFill>
              </a:rPr>
              <a:t>Το αποτελεσματικότερο μέτρο για να κρατηθούν μακριά οι καλικάντζαροι είναι η φωτιά, γι’ αυτό όλο το Δωδεκαήμερο έμενε συνεχώς το τζάκι αναμμένο και μάλιστα με ξύλα αγκαθωτά για να έχει η φωτιά μεγαλύτερη δύναμη.</a:t>
            </a:r>
          </a:p>
          <a:p>
            <a:pPr marL="457200" lvl="0" indent="-457200" algn="just">
              <a:spcAft>
                <a:spcPts val="800"/>
              </a:spcAft>
              <a:buSzPct val="80000"/>
              <a:buFont typeface="+mj-lt"/>
              <a:buAutoNum type="arabicPeriod"/>
              <a:tabLst>
                <a:tab pos="270510" algn="l"/>
              </a:tabLst>
            </a:pPr>
            <a:r>
              <a:rPr lang="el-GR" sz="2400" b="1" i="1" spc="100" dirty="0">
                <a:solidFill>
                  <a:schemeClr val="tx2"/>
                </a:solidFill>
              </a:rPr>
              <a:t>Οι άνθρωποι προκειμένου να αποφύγουν τον συρφετό τον οποίο προκαλούν, ρίχνουν στα κεραμίδια κομμάτια από χοιρινό ή λουκάνικα ή ακόμα και </a:t>
            </a:r>
            <a:r>
              <a:rPr lang="el-GR" sz="2400" b="1" i="1" spc="100" dirty="0" err="1">
                <a:solidFill>
                  <a:schemeClr val="tx2"/>
                </a:solidFill>
              </a:rPr>
              <a:t>ξηροτήγανα</a:t>
            </a:r>
            <a:r>
              <a:rPr lang="el-GR" sz="2400" b="1" i="1" spc="100" dirty="0">
                <a:solidFill>
                  <a:schemeClr val="tx2"/>
                </a:solidFill>
              </a:rPr>
              <a:t>.</a:t>
            </a:r>
          </a:p>
          <a:p>
            <a:pPr marL="457200" lvl="0" indent="-457200" algn="just">
              <a:spcAft>
                <a:spcPts val="800"/>
              </a:spcAft>
              <a:buSzPct val="80000"/>
              <a:buFont typeface="+mj-lt"/>
              <a:buAutoNum type="arabicPeriod"/>
              <a:tabLst>
                <a:tab pos="270510" algn="l"/>
              </a:tabLst>
            </a:pPr>
            <a:r>
              <a:rPr lang="el-GR" sz="2400" b="1" i="1" spc="100" dirty="0">
                <a:solidFill>
                  <a:schemeClr val="tx2"/>
                </a:solidFill>
              </a:rPr>
              <a:t>Άλλοι τρόποι για να τους αποφύγουν οι «</a:t>
            </a:r>
            <a:r>
              <a:rPr lang="el-GR" sz="2400" b="1" i="1" spc="100" dirty="0" err="1">
                <a:solidFill>
                  <a:schemeClr val="tx2"/>
                </a:solidFill>
              </a:rPr>
              <a:t>νοικοκυραίοι</a:t>
            </a:r>
            <a:r>
              <a:rPr lang="el-GR" sz="2400" b="1" i="1" spc="100" dirty="0">
                <a:solidFill>
                  <a:schemeClr val="tx2"/>
                </a:solidFill>
              </a:rPr>
              <a:t>» είναι να κάνουν το σημείο του Σταυρού στην πόρτα, στα παράθυρα, στις καμινάδες, τους στάβλους και στα αγγεία λαδιού και κρασιού (για να μη τα μαγαρίσουν).</a:t>
            </a:r>
          </a:p>
          <a:p>
            <a:pPr marL="457200" indent="-457200">
              <a:buFont typeface="+mj-lt"/>
              <a:buAutoNum type="arabicPeriod"/>
            </a:pPr>
            <a:endParaRPr lang="el-GR" sz="2400" dirty="0"/>
          </a:p>
        </p:txBody>
      </p:sp>
      <p:sp>
        <p:nvSpPr>
          <p:cNvPr id="3" name="Τίτλος 2">
            <a:extLst>
              <a:ext uri="{FF2B5EF4-FFF2-40B4-BE49-F238E27FC236}">
                <a16:creationId xmlns="" xmlns:a16="http://schemas.microsoft.com/office/drawing/2014/main" id="{D5C4AC96-8423-4300-B2F2-BCE2C1C4C22C}"/>
              </a:ext>
            </a:extLst>
          </p:cNvPr>
          <p:cNvSpPr>
            <a:spLocks noGrp="1"/>
          </p:cNvSpPr>
          <p:nvPr>
            <p:ph type="title"/>
          </p:nvPr>
        </p:nvSpPr>
        <p:spPr>
          <a:xfrm>
            <a:off x="457200" y="169856"/>
            <a:ext cx="8229600" cy="1219200"/>
          </a:xfrm>
        </p:spPr>
        <p:txBody>
          <a:bodyPr>
            <a:normAutofit fontScale="90000"/>
          </a:bodyPr>
          <a:lstStyle/>
          <a:p>
            <a:pPr algn="ctr"/>
            <a:r>
              <a:rPr lang="el-GR" sz="3800" b="1" dirty="0"/>
              <a:t>Πώς αποφεύγουν τους καλικάντζαρους;</a:t>
            </a:r>
            <a:r>
              <a:rPr lang="el-GR" sz="1800" b="1" dirty="0">
                <a:effectLst/>
                <a:latin typeface="Times New Roman" panose="02020603050405020304" pitchFamily="18" charset="0"/>
                <a:ea typeface="Times New Roman" panose="02020603050405020304" pitchFamily="18" charset="0"/>
              </a:rPr>
              <a:t/>
            </a:r>
            <a:br>
              <a:rPr lang="el-GR" sz="1800" b="1" dirty="0">
                <a:effectLst/>
                <a:latin typeface="Times New Roman" panose="02020603050405020304" pitchFamily="18" charset="0"/>
                <a:ea typeface="Times New Roman" panose="02020603050405020304" pitchFamily="18" charset="0"/>
              </a:rPr>
            </a:br>
            <a:endParaRPr lang="el-GR" dirty="0"/>
          </a:p>
        </p:txBody>
      </p:sp>
    </p:spTree>
    <p:extLst>
      <p:ext uri="{BB962C8B-B14F-4D97-AF65-F5344CB8AC3E}">
        <p14:creationId xmlns="" xmlns:p14="http://schemas.microsoft.com/office/powerpoint/2010/main" val="367856269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a:extLst>
              <a:ext uri="{FF2B5EF4-FFF2-40B4-BE49-F238E27FC236}">
                <a16:creationId xmlns="" xmlns:a16="http://schemas.microsoft.com/office/drawing/2014/main" id="{1184056C-FF0C-470B-971F-C5B41493B8E2}"/>
              </a:ext>
            </a:extLst>
          </p:cNvPr>
          <p:cNvSpPr>
            <a:spLocks noGrp="1"/>
          </p:cNvSpPr>
          <p:nvPr>
            <p:ph idx="1"/>
          </p:nvPr>
        </p:nvSpPr>
        <p:spPr>
          <a:xfrm>
            <a:off x="457200" y="476672"/>
            <a:ext cx="8229600" cy="5544616"/>
          </a:xfrm>
        </p:spPr>
        <p:txBody>
          <a:bodyPr>
            <a:noAutofit/>
          </a:bodyPr>
          <a:lstStyle/>
          <a:p>
            <a:pPr marL="514350" lvl="0" indent="-514350" algn="just">
              <a:lnSpc>
                <a:spcPct val="107000"/>
              </a:lnSpc>
              <a:spcAft>
                <a:spcPts val="800"/>
              </a:spcAft>
              <a:buSzPct val="80000"/>
              <a:buFont typeface="+mj-lt"/>
              <a:buAutoNum type="arabicPeriod" startAt="4"/>
              <a:tabLst>
                <a:tab pos="270510" algn="l"/>
              </a:tabLst>
            </a:pPr>
            <a:r>
              <a:rPr lang="el-GR" b="1" i="1" spc="100" dirty="0">
                <a:solidFill>
                  <a:schemeClr val="tx2"/>
                </a:solidFill>
              </a:rPr>
              <a:t>Ακόμα, η χρήση επωδών όπως το «ξύλα, κούτσουρα, δαυλιά καημένα» (Καλαμάτα) που όταν ακούσουν οι καλικάντζαροι φεύγουν. Αλλά και το πιο κλασικό που είναι η απαγγελία του «Πάτερ ημών» τρεις φορές.</a:t>
            </a:r>
          </a:p>
          <a:p>
            <a:pPr marL="514350" lvl="0" indent="-514350" algn="just">
              <a:lnSpc>
                <a:spcPct val="107000"/>
              </a:lnSpc>
              <a:spcAft>
                <a:spcPts val="800"/>
              </a:spcAft>
              <a:buSzPct val="80000"/>
              <a:buFont typeface="+mj-lt"/>
              <a:buAutoNum type="arabicPeriod" startAt="4"/>
              <a:tabLst>
                <a:tab pos="270510" algn="l"/>
              </a:tabLst>
            </a:pPr>
            <a:r>
              <a:rPr lang="el-GR" b="1" i="1" spc="100" dirty="0">
                <a:solidFill>
                  <a:schemeClr val="tx2"/>
                </a:solidFill>
              </a:rPr>
              <a:t>Επίσης, οι παλιοί κρεμούσαν έξω από την πόρτα χαϊμαλιά με ξέφτια, ώστε οι καλικάντζαροι να μετρούν τα «ξέφτια» τους και να ξεχνιούνται έξω από το σπίτι. Στην ίδια λογική, άφηναν στον εξωτερικό χώρο του σπιτιού το κόσκινο της νοικοκυράς, για να μετρούν τις τρύπες του τα δαιμόνια.</a:t>
            </a:r>
          </a:p>
          <a:p>
            <a:pPr marL="514350" indent="-514350">
              <a:buFont typeface="+mj-lt"/>
              <a:buAutoNum type="arabicPeriod" startAt="4"/>
            </a:pPr>
            <a:endParaRPr lang="el-GR" dirty="0"/>
          </a:p>
        </p:txBody>
      </p:sp>
    </p:spTree>
    <p:extLst>
      <p:ext uri="{BB962C8B-B14F-4D97-AF65-F5344CB8AC3E}">
        <p14:creationId xmlns="" xmlns:p14="http://schemas.microsoft.com/office/powerpoint/2010/main" val="3471740093"/>
      </p:ext>
    </p:extLst>
  </p:cSld>
  <p:clrMapOvr>
    <a:masterClrMapping/>
  </p:clrMapOvr>
  <mc:AlternateContent xmlns:mc="http://schemas.openxmlformats.org/markup-compatibility/2006">
    <mc:Choice xmlns=""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56050806-6400-4235-848F-4A3819508CD4}"/>
              </a:ext>
            </a:extLst>
          </p:cNvPr>
          <p:cNvSpPr>
            <a:spLocks noGrp="1"/>
          </p:cNvSpPr>
          <p:nvPr>
            <p:ph type="title"/>
          </p:nvPr>
        </p:nvSpPr>
        <p:spPr>
          <a:xfrm>
            <a:off x="457200" y="285728"/>
            <a:ext cx="8229600" cy="3857652"/>
          </a:xfrm>
        </p:spPr>
        <p:txBody>
          <a:bodyPr>
            <a:noAutofit/>
          </a:bodyPr>
          <a:lstStyle/>
          <a:p>
            <a:pPr algn="ctr">
              <a:spcAft>
                <a:spcPts val="800"/>
              </a:spcAft>
            </a:pPr>
            <a:r>
              <a:rPr lang="el-GR" sz="2800" b="1" spc="100" dirty="0">
                <a:solidFill>
                  <a:schemeClr val="tx2"/>
                </a:solidFill>
                <a:latin typeface="+mn-lt"/>
                <a:ea typeface="+mn-ea"/>
                <a:cs typeface="+mn-cs"/>
              </a:rPr>
              <a:t>Οι Καλικάντζαροι εξαφανίζονταν τα Φώτα με τον αγιασμό των υδάτων για να επιστρέψουν και πάλι τα επόμενα Χριστούγεννα</a:t>
            </a:r>
            <a:r>
              <a:rPr lang="el-GR" sz="2800" b="1" spc="100" dirty="0" smtClean="0">
                <a:solidFill>
                  <a:schemeClr val="tx2"/>
                </a:solidFill>
                <a:latin typeface="+mn-lt"/>
                <a:ea typeface="+mn-ea"/>
                <a:cs typeface="+mn-cs"/>
              </a:rPr>
              <a:t>.</a:t>
            </a:r>
            <a:r>
              <a:rPr sz="2800" b="1" spc="100" dirty="0" smtClean="0">
                <a:solidFill>
                  <a:schemeClr val="tx2"/>
                </a:solidFill>
                <a:latin typeface="+mn-lt"/>
                <a:ea typeface="+mn-ea"/>
                <a:cs typeface="+mn-cs"/>
              </a:rPr>
              <a:t/>
            </a:r>
            <a:br>
              <a:rPr sz="2800" b="1" spc="100" dirty="0" smtClean="0">
                <a:solidFill>
                  <a:schemeClr val="tx2"/>
                </a:solidFill>
                <a:latin typeface="+mn-lt"/>
                <a:ea typeface="+mn-ea"/>
                <a:cs typeface="+mn-cs"/>
              </a:rPr>
            </a:br>
            <a:r>
              <a:rPr lang="el-GR" sz="2800" b="1" spc="100" dirty="0" smtClean="0">
                <a:solidFill>
                  <a:schemeClr val="tx2"/>
                </a:solidFill>
                <a:latin typeface="+mn-lt"/>
                <a:ea typeface="+mn-ea"/>
                <a:cs typeface="+mn-cs"/>
              </a:rPr>
              <a:t> </a:t>
            </a:r>
            <a:r>
              <a:rPr lang="el-GR" sz="2800" b="1" spc="100" dirty="0">
                <a:solidFill>
                  <a:schemeClr val="tx2"/>
                </a:solidFill>
                <a:latin typeface="+mn-lt"/>
                <a:ea typeface="+mn-ea"/>
                <a:cs typeface="+mn-cs"/>
              </a:rPr>
              <a:t>Φοβούνται την αγιαστούρα του παπά. Ο τρόμος τους αρχίζει από την παραμονή των Φώτων που γίνεται ο μικρός αγιασμός.</a:t>
            </a:r>
            <a:br>
              <a:rPr lang="el-GR" sz="2800" b="1" spc="100" dirty="0">
                <a:solidFill>
                  <a:schemeClr val="tx2"/>
                </a:solidFill>
                <a:latin typeface="+mn-lt"/>
                <a:ea typeface="+mn-ea"/>
                <a:cs typeface="+mn-cs"/>
              </a:rPr>
            </a:br>
            <a:r>
              <a:rPr lang="el-GR" sz="2800" b="1" spc="100" dirty="0">
                <a:solidFill>
                  <a:schemeClr val="tx2"/>
                </a:solidFill>
                <a:latin typeface="+mn-lt"/>
                <a:ea typeface="+mn-ea"/>
                <a:cs typeface="+mn-cs"/>
              </a:rPr>
              <a:t> Γι’ αυτό και το έθιμο του λαού λέει:</a:t>
            </a:r>
            <a:br>
              <a:rPr lang="el-GR" sz="2800" b="1" spc="100" dirty="0">
                <a:solidFill>
                  <a:schemeClr val="tx2"/>
                </a:solidFill>
                <a:latin typeface="+mn-lt"/>
                <a:ea typeface="+mn-ea"/>
                <a:cs typeface="+mn-cs"/>
              </a:rPr>
            </a:br>
            <a:r>
              <a:rPr lang="el-GR" sz="2800" b="1" i="1" spc="100" dirty="0">
                <a:solidFill>
                  <a:schemeClr val="accent3">
                    <a:lumMod val="60000"/>
                    <a:lumOff val="40000"/>
                  </a:schemeClr>
                </a:solidFill>
                <a:latin typeface="+mn-lt"/>
                <a:ea typeface="+mn-ea"/>
                <a:cs typeface="+mn-cs"/>
              </a:rPr>
              <a:t>Στις πέντε του Γενάρη</a:t>
            </a:r>
            <a:br>
              <a:rPr lang="el-GR" sz="2800" b="1" i="1" spc="100" dirty="0">
                <a:solidFill>
                  <a:schemeClr val="accent3">
                    <a:lumMod val="60000"/>
                    <a:lumOff val="40000"/>
                  </a:schemeClr>
                </a:solidFill>
                <a:latin typeface="+mn-lt"/>
                <a:ea typeface="+mn-ea"/>
                <a:cs typeface="+mn-cs"/>
              </a:rPr>
            </a:br>
            <a:r>
              <a:rPr lang="el-GR" sz="2800" b="1" i="1" spc="100" dirty="0">
                <a:solidFill>
                  <a:schemeClr val="accent3">
                    <a:lumMod val="60000"/>
                    <a:lumOff val="40000"/>
                  </a:schemeClr>
                </a:solidFill>
                <a:latin typeface="+mn-lt"/>
                <a:ea typeface="+mn-ea"/>
                <a:cs typeface="+mn-cs"/>
              </a:rPr>
              <a:t>Φεύγουν οι </a:t>
            </a:r>
            <a:r>
              <a:rPr lang="el-GR" sz="2800" b="1" i="1" spc="100" dirty="0" smtClean="0">
                <a:solidFill>
                  <a:schemeClr val="accent3">
                    <a:lumMod val="60000"/>
                    <a:lumOff val="40000"/>
                  </a:schemeClr>
                </a:solidFill>
                <a:latin typeface="+mn-lt"/>
                <a:ea typeface="+mn-ea"/>
                <a:cs typeface="+mn-cs"/>
              </a:rPr>
              <a:t>καλικάντζαροι</a:t>
            </a:r>
            <a:endParaRPr lang="el-GR" sz="2800" b="1" i="1" spc="100" dirty="0">
              <a:solidFill>
                <a:schemeClr val="tx2"/>
              </a:solidFill>
              <a:latin typeface="+mn-lt"/>
              <a:ea typeface="+mn-ea"/>
              <a:cs typeface="+mn-cs"/>
            </a:endParaRPr>
          </a:p>
        </p:txBody>
      </p:sp>
      <p:pic>
        <p:nvPicPr>
          <p:cNvPr id="6" name="Θέση περιεχομένου 5">
            <a:extLst>
              <a:ext uri="{FF2B5EF4-FFF2-40B4-BE49-F238E27FC236}">
                <a16:creationId xmlns="" xmlns:a16="http://schemas.microsoft.com/office/drawing/2014/main" id="{F1F491D7-56F5-4217-B0D2-AB8A876E709A}"/>
              </a:ext>
            </a:extLst>
          </p:cNvPr>
          <p:cNvPicPr>
            <a:picLocks noGrp="1" noChangeAspect="1"/>
          </p:cNvPicPr>
          <p:nvPr>
            <p:ph sz="half" idx="1"/>
          </p:nvPr>
        </p:nvPicPr>
        <p:blipFill>
          <a:blip r:embed="rId2" cstate="print">
            <a:extLst>
              <a:ext uri="{28A0092B-C50C-407E-A947-70E740481C1C}">
                <a14:useLocalDpi xmlns="" xmlns:a14="http://schemas.microsoft.com/office/drawing/2010/main" val="0"/>
              </a:ext>
            </a:extLst>
          </a:blip>
          <a:stretch>
            <a:fillRect/>
          </a:stretch>
        </p:blipFill>
        <p:spPr>
          <a:xfrm>
            <a:off x="2643174" y="4214818"/>
            <a:ext cx="3874752" cy="2301271"/>
          </a:xfrm>
        </p:spPr>
      </p:pic>
    </p:spTree>
    <p:extLst>
      <p:ext uri="{BB962C8B-B14F-4D97-AF65-F5344CB8AC3E}">
        <p14:creationId xmlns="" xmlns:p14="http://schemas.microsoft.com/office/powerpoint/2010/main" val="3950056635"/>
      </p:ext>
    </p:extLst>
  </p:cSld>
  <p:clrMapOvr>
    <a:masterClrMapping/>
  </p:clrMapOvr>
  <p:transition spd="slow">
    <p:strips dir="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Χαρτί">
  <a:themeElements>
    <a:clrScheme name="Χαρτί">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Χαρτί">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Χαρτί">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Χαρτί">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themeOverride>
</file>

<file path=ppt/theme/themeOverride2.xml><?xml version="1.0" encoding="utf-8"?>
<a:themeOverride xmlns:a="http://schemas.openxmlformats.org/drawingml/2006/main">
  <a:clrScheme name="Χαρτί">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themeOverride>
</file>

<file path=docProps/app.xml><?xml version="1.0" encoding="utf-8"?>
<Properties xmlns="http://schemas.openxmlformats.org/officeDocument/2006/extended-properties" xmlns:vt="http://schemas.openxmlformats.org/officeDocument/2006/docPropsVTypes">
  <Template/>
  <TotalTime>182</TotalTime>
  <Words>664</Words>
  <Application>Microsoft Office PowerPoint</Application>
  <PresentationFormat>Προβολή στην οθόνη (4:3)</PresentationFormat>
  <Paragraphs>30</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Χαρτί</vt:lpstr>
      <vt:lpstr>ΚΑΛΙΚΑΝΤΖΑΡΟΙ</vt:lpstr>
      <vt:lpstr>Διαφάνεια 2</vt:lpstr>
      <vt:lpstr> Τι είναι οι καλικάντζαροι; </vt:lpstr>
      <vt:lpstr>Πώς μοιάζουν οι καλικάντζαροι</vt:lpstr>
      <vt:lpstr>Οι συνήθειες των καλικαντζάρων  </vt:lpstr>
      <vt:lpstr>Τι κάνουν οι καλικάντζαροι στους ανθρώπους; </vt:lpstr>
      <vt:lpstr>Πώς αποφεύγουν τους καλικάντζαρους; </vt:lpstr>
      <vt:lpstr>Διαφάνεια 8</vt:lpstr>
      <vt:lpstr>Οι Καλικάντζαροι εξαφανίζονταν τα Φώτα με τον αγιασμό των υδάτων για να επιστρέψουν και πάλι τα επόμενα Χριστούγεννα.  Φοβούνται την αγιαστούρα του παπά. Ο τρόμος τους αρχίζει από την παραμονή των Φώτων που γίνεται ο μικρός αγιασμός.  Γι’ αυτό και το έθιμο του λαού λέει: Στις πέντε του Γενάρη Φεύγουν οι καλικάντζαροι</vt:lpstr>
      <vt:lpstr>Η ημέρα των Θεοφανίων, όμως, είναι για τους καλικαντζάρους πιο τρομακτική, γι’ αυτό και φεύγουν λέγοντας  Φεύγετε να φεύγουμε  κι έφτασε ο τουρλόπαπας με την αγιαστούρα του  και με τη βρεχτούρα του… </vt:lpstr>
      <vt:lpstr>Διαφάνεια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ΚΑΛΙΚΑΝΤΖΑΡΟΙ</dc:title>
  <dc:creator>pc1</dc:creator>
  <cp:lastModifiedBy>Δήμητρα</cp:lastModifiedBy>
  <cp:revision>12</cp:revision>
  <dcterms:created xsi:type="dcterms:W3CDTF">2021-12-16T07:17:31Z</dcterms:created>
  <dcterms:modified xsi:type="dcterms:W3CDTF">2021-12-23T08:04:53Z</dcterms:modified>
</cp:coreProperties>
</file>